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05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58.svg" ContentType="image/svg+xml"/>
  <Override PartName="/ppt/media/image66.svg" ContentType="image/svg+xml"/>
  <Override PartName="/ppt/media/image71.svg" ContentType="image/svg+xml"/>
  <Override PartName="/ppt/media/image9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7" r:id="rId3"/>
  </p:sldMasterIdLst>
  <p:notesMasterIdLst>
    <p:notesMasterId r:id="rId9"/>
  </p:notesMasterIdLst>
  <p:sldIdLst>
    <p:sldId id="3931" r:id="rId4"/>
    <p:sldId id="3979" r:id="rId5"/>
    <p:sldId id="3987" r:id="rId6"/>
    <p:sldId id="3989" r:id="rId7"/>
    <p:sldId id="3939" r:id="rId8"/>
    <p:sldId id="3983" r:id="rId10"/>
    <p:sldId id="3948" r:id="rId11"/>
    <p:sldId id="3937" r:id="rId12"/>
    <p:sldId id="3946" r:id="rId13"/>
    <p:sldId id="3986" r:id="rId14"/>
    <p:sldId id="3982" r:id="rId15"/>
    <p:sldId id="3984" r:id="rId16"/>
    <p:sldId id="3956" r:id="rId17"/>
    <p:sldId id="3957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6" userDrawn="1">
          <p15:clr>
            <a:srgbClr val="A4A3A4"/>
          </p15:clr>
        </p15:guide>
        <p15:guide id="2" pos="37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车咏秋" initials="c" lastIdx="1" clrIdx="0"/>
  <p:cmAuthor id="1" name="远行 枫" initials="远行" lastIdx="4" clrIdx="0"/>
  <p:cmAuthor id="2" name="startvon" initials="s" lastIdx="1" clrIdx="1"/>
  <p:cmAuthor id="3" name="作者" initials="A" lastIdx="0" clrIdx="2"/>
  <p:cmAuthor id="4" name="Macy Jin" initials="MJ" lastIdx="1" clrIdx="3"/>
  <p:cmAuthor id="5" name="LJM" initials="L" lastIdx="6" clrIdx="4"/>
  <p:cmAuthor id="6" name="舒海燕" initials="舒海燕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C13"/>
    <a:srgbClr val="FF8A28"/>
    <a:srgbClr val="E84F07"/>
    <a:srgbClr val="FFFF00"/>
    <a:srgbClr val="00E266"/>
    <a:srgbClr val="57C97D"/>
    <a:srgbClr val="09FF78"/>
    <a:srgbClr val="37FF91"/>
    <a:srgbClr val="43FF98"/>
    <a:srgbClr val="EE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1" autoAdjust="0"/>
    <p:restoredTop sz="94660"/>
  </p:normalViewPr>
  <p:slideViewPr>
    <p:cSldViewPr snapToGrid="0">
      <p:cViewPr>
        <p:scale>
          <a:sx n="75" d="100"/>
          <a:sy n="75" d="100"/>
        </p:scale>
        <p:origin x="-618" y="42"/>
      </p:cViewPr>
      <p:guideLst>
        <p:guide orient="horz" pos="2096"/>
        <p:guide pos="37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26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6B119-ABD1-4C9D-A338-9D85E61AABA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AB7C8-D99A-42F1-AEC3-E134D35348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33" name="Rectangle 32"/>
          <p:cNvSpPr/>
          <p:nvPr/>
        </p:nvSpPr>
        <p:spPr>
          <a:xfrm>
            <a:off x="698366" y="3924011"/>
            <a:ext cx="2552859" cy="2248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8366" y="1585988"/>
            <a:ext cx="2552859" cy="2248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9620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27118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9355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449819" y="3924011"/>
            <a:ext cx="2552859" cy="2248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449819" y="1585988"/>
            <a:ext cx="2552859" cy="2248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21072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78571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0"/>
          </p:nvPr>
        </p:nvSpPr>
        <p:spPr>
          <a:xfrm>
            <a:off x="3590807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184767" y="3924011"/>
            <a:ext cx="2552859" cy="2248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184767" y="1585988"/>
            <a:ext cx="2552859" cy="2248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56020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513519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325755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905341" y="3924011"/>
            <a:ext cx="2552859" cy="22481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905341" y="1585988"/>
            <a:ext cx="2552859" cy="22481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76595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25"/>
          </p:nvPr>
        </p:nvSpPr>
        <p:spPr>
          <a:xfrm>
            <a:off x="9234093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26"/>
          </p:nvPr>
        </p:nvSpPr>
        <p:spPr>
          <a:xfrm>
            <a:off x="9046330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7" grpId="0" animBg="1"/>
      <p:bldP spid="80" grpId="0"/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/>
      <p:bldP spid="8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/>
      <p:bldP spid="9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animBg="1"/>
      <p:bldP spid="96" grpId="0" animBg="1"/>
      <p:bldP spid="97" grpId="0"/>
      <p:bldP spid="9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70400" y="1408767"/>
            <a:ext cx="3251200" cy="325022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988393" y="5027960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5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1"/>
          </p:nvPr>
        </p:nvSpPr>
        <p:spPr>
          <a:xfrm>
            <a:off x="3394707" y="5868467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32"/>
          </p:nvPr>
        </p:nvSpPr>
        <p:spPr>
          <a:xfrm>
            <a:off x="6832851" y="5868467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33"/>
          </p:nvPr>
        </p:nvSpPr>
        <p:spPr>
          <a:xfrm>
            <a:off x="9245584" y="5027960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6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4"/>
          </p:nvPr>
        </p:nvSpPr>
        <p:spPr>
          <a:xfrm>
            <a:off x="5144167" y="5166947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4199" y="2411930"/>
            <a:ext cx="2523744" cy="2522991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080512" y="3281310"/>
            <a:ext cx="2523744" cy="252299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518656" y="3281310"/>
            <a:ext cx="2523744" cy="252299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8931389" y="2411930"/>
            <a:ext cx="2523744" cy="2522991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63" grpId="0" animBg="1"/>
      <p:bldP spid="73" grpId="0" animBg="1"/>
      <p:bldP spid="8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301116" y="1937835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9316" y="1963503"/>
            <a:ext cx="1559685" cy="1559220"/>
          </a:xfrm>
          <a:prstGeom prst="teardrop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2301116" y="2488391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1700" y="1937835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279900" y="1963503"/>
            <a:ext cx="1559685" cy="1559220"/>
          </a:xfrm>
          <a:prstGeom prst="teardrop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81700" y="2488391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0"/>
          </p:nvPr>
        </p:nvSpPr>
        <p:spPr>
          <a:xfrm>
            <a:off x="9664700" y="1937835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962900" y="1963503"/>
            <a:ext cx="1559685" cy="1559220"/>
          </a:xfrm>
          <a:prstGeom prst="teardrop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2"/>
          </p:nvPr>
        </p:nvSpPr>
        <p:spPr>
          <a:xfrm>
            <a:off x="9664700" y="2488391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3"/>
          </p:nvPr>
        </p:nvSpPr>
        <p:spPr>
          <a:xfrm>
            <a:off x="2301116" y="3983344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599316" y="4009013"/>
            <a:ext cx="1559685" cy="1559220"/>
          </a:xfrm>
          <a:prstGeom prst="teardrop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5"/>
          </p:nvPr>
        </p:nvSpPr>
        <p:spPr>
          <a:xfrm>
            <a:off x="2301116" y="4533900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6"/>
          </p:nvPr>
        </p:nvSpPr>
        <p:spPr>
          <a:xfrm>
            <a:off x="5981700" y="3983344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5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279900" y="4009013"/>
            <a:ext cx="1559685" cy="1559220"/>
          </a:xfrm>
          <a:prstGeom prst="teardrop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8"/>
          </p:nvPr>
        </p:nvSpPr>
        <p:spPr>
          <a:xfrm>
            <a:off x="5981700" y="4533900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29"/>
          </p:nvPr>
        </p:nvSpPr>
        <p:spPr>
          <a:xfrm>
            <a:off x="9664700" y="3983344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6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962900" y="4009013"/>
            <a:ext cx="1559685" cy="1559220"/>
          </a:xfrm>
          <a:prstGeom prst="teardrop">
            <a:avLst/>
          </a:prstGeom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31"/>
          </p:nvPr>
        </p:nvSpPr>
        <p:spPr>
          <a:xfrm>
            <a:off x="9664700" y="4533900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24" name="Rounded Rectangle 23"/>
          <p:cNvSpPr/>
          <p:nvPr/>
        </p:nvSpPr>
        <p:spPr>
          <a:xfrm>
            <a:off x="872965" y="1833721"/>
            <a:ext cx="5069416" cy="2245752"/>
          </a:xfrm>
          <a:prstGeom prst="roundRect">
            <a:avLst>
              <a:gd name="adj" fmla="val 3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9851" y="2005621"/>
            <a:ext cx="1868376" cy="1901952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11762"/>
            <a:ext cx="3698113" cy="2841945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83239" y="1511762"/>
            <a:ext cx="3708763" cy="2841945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31" name="Rectangle 30"/>
          <p:cNvSpPr/>
          <p:nvPr/>
        </p:nvSpPr>
        <p:spPr>
          <a:xfrm>
            <a:off x="3698114" y="1511764"/>
            <a:ext cx="4785125" cy="2841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19190" y="1431959"/>
            <a:ext cx="5299844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019190" y="3429000"/>
            <a:ext cx="5299844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042400" y="3251201"/>
            <a:ext cx="2540000" cy="134119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48268" y="4703206"/>
            <a:ext cx="2540000" cy="134119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9042400" y="1786333"/>
            <a:ext cx="2540000" cy="1365603"/>
            <a:chOff x="4750079" y="1706835"/>
            <a:chExt cx="1785974" cy="1044090"/>
          </a:xfrm>
        </p:grpSpPr>
        <p:sp>
          <p:nvSpPr>
            <p:cNvPr id="26" name="Rectangle 25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448268" y="1817965"/>
            <a:ext cx="2540000" cy="134119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448268" y="3254528"/>
            <a:ext cx="2540000" cy="1365603"/>
            <a:chOff x="4750079" y="1706835"/>
            <a:chExt cx="1785974" cy="1044090"/>
          </a:xfrm>
        </p:grpSpPr>
        <p:sp>
          <p:nvSpPr>
            <p:cNvPr id="33" name="Rectangle 3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042400" y="4706533"/>
            <a:ext cx="2540000" cy="1365603"/>
            <a:chOff x="4750079" y="1706835"/>
            <a:chExt cx="1785974" cy="1044090"/>
          </a:xfrm>
        </p:grpSpPr>
        <p:sp>
          <p:nvSpPr>
            <p:cNvPr id="36" name="Rectangle 35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8" grpId="0"/>
      <p:bldP spid="31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54381" y="1694000"/>
            <a:ext cx="2798419" cy="2034883"/>
            <a:chOff x="4750079" y="1706835"/>
            <a:chExt cx="1785974" cy="1044090"/>
          </a:xfrm>
        </p:grpSpPr>
        <p:sp>
          <p:nvSpPr>
            <p:cNvPr id="20" name="Rectangle 1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39200" y="1694000"/>
            <a:ext cx="2798419" cy="2034883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4381" y="3947368"/>
            <a:ext cx="2798419" cy="2034883"/>
            <a:chOff x="4750079" y="1706835"/>
            <a:chExt cx="1785974" cy="1044090"/>
          </a:xfrm>
        </p:grpSpPr>
        <p:sp>
          <p:nvSpPr>
            <p:cNvPr id="35" name="Rectangle 34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839200" y="3947368"/>
            <a:ext cx="2798419" cy="2034883"/>
            <a:chOff x="4750079" y="1706835"/>
            <a:chExt cx="1785974" cy="1044090"/>
          </a:xfrm>
        </p:grpSpPr>
        <p:sp>
          <p:nvSpPr>
            <p:cNvPr id="41" name="Rectangle 40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352800" y="1694000"/>
            <a:ext cx="2657061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177722" y="1694000"/>
            <a:ext cx="2661479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352800" y="3947368"/>
            <a:ext cx="2657061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177722" y="3947368"/>
            <a:ext cx="2661479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3293" y="2243103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6267" y="1943100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1"/>
          </p:nvPr>
        </p:nvSpPr>
        <p:spPr>
          <a:xfrm>
            <a:off x="633293" y="4441675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6267" y="4141672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3"/>
          </p:nvPr>
        </p:nvSpPr>
        <p:spPr>
          <a:xfrm>
            <a:off x="9458587" y="2243103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24"/>
          </p:nvPr>
        </p:nvSpPr>
        <p:spPr>
          <a:xfrm>
            <a:off x="9451561" y="1943100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5"/>
          </p:nvPr>
        </p:nvSpPr>
        <p:spPr>
          <a:xfrm>
            <a:off x="9458587" y="4492475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6"/>
          </p:nvPr>
        </p:nvSpPr>
        <p:spPr>
          <a:xfrm>
            <a:off x="9451561" y="4192472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48" grpId="0"/>
      <p:bldP spid="49" grpId="0"/>
      <p:bldP spid="50" grpId="0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0" y="1686200"/>
            <a:ext cx="2438400" cy="2243000"/>
            <a:chOff x="4750079" y="1706835"/>
            <a:chExt cx="1785974" cy="1044090"/>
          </a:xfrm>
        </p:grpSpPr>
        <p:sp>
          <p:nvSpPr>
            <p:cNvPr id="20" name="Rectangle 1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4876800" y="1686200"/>
            <a:ext cx="2438400" cy="2243000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0" name="Group 22"/>
          <p:cNvGrpSpPr/>
          <p:nvPr/>
        </p:nvGrpSpPr>
        <p:grpSpPr>
          <a:xfrm>
            <a:off x="9753600" y="1686200"/>
            <a:ext cx="2438400" cy="2243000"/>
            <a:chOff x="4750079" y="1706835"/>
            <a:chExt cx="1785974" cy="1044090"/>
          </a:xfrm>
        </p:grpSpPr>
        <p:sp>
          <p:nvSpPr>
            <p:cNvPr id="43" name="Rectangle 4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1" name="Group 22"/>
          <p:cNvGrpSpPr/>
          <p:nvPr/>
        </p:nvGrpSpPr>
        <p:grpSpPr>
          <a:xfrm>
            <a:off x="7315200" y="3929200"/>
            <a:ext cx="2438400" cy="2243000"/>
            <a:chOff x="4750079" y="1706835"/>
            <a:chExt cx="1785974" cy="1044090"/>
          </a:xfrm>
        </p:grpSpPr>
        <p:sp>
          <p:nvSpPr>
            <p:cNvPr id="68" name="Rectangle 67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2" name="Group 22"/>
          <p:cNvGrpSpPr/>
          <p:nvPr/>
        </p:nvGrpSpPr>
        <p:grpSpPr>
          <a:xfrm>
            <a:off x="2438400" y="3929200"/>
            <a:ext cx="2438400" cy="2243000"/>
            <a:chOff x="4750079" y="1706835"/>
            <a:chExt cx="1785974" cy="1044090"/>
          </a:xfrm>
        </p:grpSpPr>
        <p:sp>
          <p:nvSpPr>
            <p:cNvPr id="66" name="Rectangle 65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7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438400" y="1686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686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929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0" y="3929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9732043" y="3929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21"/>
          </p:nvPr>
        </p:nvSpPr>
        <p:spPr>
          <a:xfrm>
            <a:off x="158755" y="2307681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2"/>
          </p:nvPr>
        </p:nvSpPr>
        <p:spPr>
          <a:xfrm>
            <a:off x="151729" y="2007679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3"/>
          </p:nvPr>
        </p:nvSpPr>
        <p:spPr>
          <a:xfrm>
            <a:off x="2603101" y="4613636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4"/>
          </p:nvPr>
        </p:nvSpPr>
        <p:spPr>
          <a:xfrm>
            <a:off x="2596075" y="4313633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5"/>
          </p:nvPr>
        </p:nvSpPr>
        <p:spPr>
          <a:xfrm>
            <a:off x="5054334" y="2307681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6"/>
          </p:nvPr>
        </p:nvSpPr>
        <p:spPr>
          <a:xfrm>
            <a:off x="5047308" y="2007679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27"/>
          </p:nvPr>
        </p:nvSpPr>
        <p:spPr>
          <a:xfrm>
            <a:off x="7485709" y="4613636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28"/>
          </p:nvPr>
        </p:nvSpPr>
        <p:spPr>
          <a:xfrm>
            <a:off x="7478683" y="4313633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29"/>
          </p:nvPr>
        </p:nvSpPr>
        <p:spPr>
          <a:xfrm>
            <a:off x="9955626" y="2307681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30"/>
          </p:nvPr>
        </p:nvSpPr>
        <p:spPr>
          <a:xfrm>
            <a:off x="9948600" y="2007679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1807" y="1496124"/>
            <a:ext cx="2446415" cy="3793125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61387" y="1496124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34035" y="1496124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11310" y="3493167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552748" y="3427294"/>
            <a:ext cx="2381299" cy="1861956"/>
            <a:chOff x="2664561" y="2570470"/>
            <a:chExt cx="1785974" cy="1396467"/>
          </a:xfrm>
        </p:grpSpPr>
        <p:sp>
          <p:nvSpPr>
            <p:cNvPr id="34" name="Rectangle 33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6" name="Group 3"/>
          <p:cNvGrpSpPr/>
          <p:nvPr/>
        </p:nvGrpSpPr>
        <p:grpSpPr>
          <a:xfrm>
            <a:off x="8925396" y="3417134"/>
            <a:ext cx="2381299" cy="1872116"/>
            <a:chOff x="6694047" y="2562850"/>
            <a:chExt cx="1785974" cy="1404087"/>
          </a:xfrm>
        </p:grpSpPr>
        <p:sp>
          <p:nvSpPr>
            <p:cNvPr id="37" name="Rectangle 36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" name="Group 2"/>
          <p:cNvGrpSpPr/>
          <p:nvPr/>
        </p:nvGrpSpPr>
        <p:grpSpPr>
          <a:xfrm>
            <a:off x="6211309" y="1496124"/>
            <a:ext cx="2381299" cy="1876243"/>
            <a:chOff x="4658482" y="1122093"/>
            <a:chExt cx="1785974" cy="1407182"/>
          </a:xfrm>
        </p:grpSpPr>
        <p:sp>
          <p:nvSpPr>
            <p:cNvPr id="40" name="Rectangle 39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/>
      <p:bldP spid="31" grpId="0"/>
      <p:bldP spid="3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333439" y="1907853"/>
            <a:ext cx="2381299" cy="1392120"/>
            <a:chOff x="4750079" y="1706835"/>
            <a:chExt cx="1785974" cy="1044090"/>
          </a:xfrm>
        </p:grpSpPr>
        <p:sp>
          <p:nvSpPr>
            <p:cNvPr id="45" name="Rectangle 44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943340" y="1907853"/>
            <a:ext cx="2381299" cy="1392120"/>
            <a:chOff x="6707505" y="1706835"/>
            <a:chExt cx="1785974" cy="1044090"/>
          </a:xfrm>
        </p:grpSpPr>
        <p:sp>
          <p:nvSpPr>
            <p:cNvPr id="48" name="Rectangle 47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33439" y="3356131"/>
            <a:ext cx="2381299" cy="1393668"/>
            <a:chOff x="4750079" y="2793043"/>
            <a:chExt cx="1785974" cy="1045251"/>
          </a:xfrm>
        </p:grpSpPr>
        <p:sp>
          <p:nvSpPr>
            <p:cNvPr id="51" name="Rectangle 50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943340" y="3356131"/>
            <a:ext cx="2381299" cy="1393668"/>
            <a:chOff x="6707505" y="2793043"/>
            <a:chExt cx="1785974" cy="1045251"/>
          </a:xfrm>
        </p:grpSpPr>
        <p:sp>
          <p:nvSpPr>
            <p:cNvPr id="54" name="Rectangle 53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5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91856" y="1907853"/>
            <a:ext cx="5178745" cy="284194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337124"/>
            <a:ext cx="12170443" cy="30065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90995" y="1416445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0995" y="3221854"/>
            <a:ext cx="3469532" cy="5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10" name="Round Same Side Corner Rectangle 9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828" y="3363020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344200" y="1416445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44201" y="3221854"/>
            <a:ext cx="3469532" cy="56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34033" y="3363020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094767" y="1416445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094767" y="3221854"/>
            <a:ext cx="3469532" cy="56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8184600" y="3363020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90995" y="3990752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90995" y="5796160"/>
            <a:ext cx="3469532" cy="56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0828" y="5937327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344200" y="3990752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344201" y="5796160"/>
            <a:ext cx="3469532" cy="561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5"/>
          </p:nvPr>
        </p:nvSpPr>
        <p:spPr>
          <a:xfrm>
            <a:off x="4434033" y="5937327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094767" y="3990752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94767" y="5796160"/>
            <a:ext cx="3469532" cy="561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7"/>
          </p:nvPr>
        </p:nvSpPr>
        <p:spPr>
          <a:xfrm>
            <a:off x="8184600" y="5937327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animBg="1"/>
      <p:bldP spid="1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animBg="1"/>
      <p:bldP spid="1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animBg="1"/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75960" y="4674776"/>
            <a:ext cx="2415165" cy="1337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8214" y="4674776"/>
            <a:ext cx="2415165" cy="1337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75961" y="1571392"/>
            <a:ext cx="5158924" cy="2841945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-10646" y="1431958"/>
            <a:ext cx="5598647" cy="28419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203696" y="1431958"/>
            <a:ext cx="7988304" cy="2841945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12170441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609" y="1639333"/>
            <a:ext cx="4908153" cy="430132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992397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71140" y="3992397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48317" y="1611404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95061" y="1611404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348317" y="3813144"/>
            <a:ext cx="2677296" cy="23809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>
              <a:spcBef>
                <a:spcPct val="20000"/>
              </a:spcBef>
              <a:defRPr/>
            </a:pPr>
            <a:endParaRPr lang="en-US" sz="5335" dirty="0">
              <a:latin typeface="FontAwesome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251" y="1611405"/>
            <a:ext cx="2677296" cy="23809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>
              <a:spcBef>
                <a:spcPct val="20000"/>
              </a:spcBef>
              <a:defRPr/>
            </a:pPr>
            <a:endParaRPr lang="en-US" sz="5865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71140" y="1611404"/>
            <a:ext cx="2677296" cy="238099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>
              <a:spcBef>
                <a:spcPct val="20000"/>
              </a:spcBef>
              <a:defRPr/>
            </a:pPr>
            <a:r>
              <a:rPr lang="en-US" sz="1335" dirty="0">
                <a:latin typeface="微软雅黑" panose="020B0503020204020204" pitchFamily="34" charset="-122"/>
              </a:rPr>
              <a:t> </a:t>
            </a:r>
            <a:endParaRPr lang="en-US" sz="1335" dirty="0">
              <a:latin typeface="微软雅黑" panose="020B0503020204020204" pitchFamily="34" charset="-122"/>
            </a:endParaRPr>
          </a:p>
          <a:p>
            <a:pPr lvl="0" algn="ctr" defTabSz="1219200">
              <a:spcBef>
                <a:spcPct val="20000"/>
              </a:spcBef>
              <a:defRPr/>
            </a:pP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</a:b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</a:br>
            <a:endParaRPr lang="en-US" sz="213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95061" y="3813144"/>
            <a:ext cx="2677296" cy="23809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spcBef>
                <a:spcPct val="20000"/>
              </a:spcBef>
              <a:defRPr/>
            </a:pPr>
            <a:endParaRPr 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/>
      <p:bldP spid="53" grpId="0"/>
      <p:bldP spid="36" grpId="0" animBg="1"/>
      <p:bldP spid="35" grpId="0" animBg="1"/>
      <p:bldP spid="39" grpId="0" animBg="1"/>
      <p:bldP spid="4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86301" y="2195018"/>
            <a:ext cx="5030956" cy="2697948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3" y="2182184"/>
            <a:ext cx="5030956" cy="271078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6" y="5193235"/>
            <a:ext cx="5016911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2" y="4918632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293323" y="5193235"/>
            <a:ext cx="5016911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25"/>
          </p:nvPr>
        </p:nvSpPr>
        <p:spPr>
          <a:xfrm>
            <a:off x="6286299" y="4918632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Rectangle 31"/>
          <p:cNvSpPr/>
          <p:nvPr/>
        </p:nvSpPr>
        <p:spPr>
          <a:xfrm>
            <a:off x="865264" y="1672313"/>
            <a:ext cx="5016912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96710" y="1773356"/>
            <a:ext cx="4954023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0" name="Rectangle 59"/>
          <p:cNvSpPr/>
          <p:nvPr/>
        </p:nvSpPr>
        <p:spPr>
          <a:xfrm>
            <a:off x="6293321" y="1672313"/>
            <a:ext cx="5016912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4"/>
          </p:nvPr>
        </p:nvSpPr>
        <p:spPr>
          <a:xfrm>
            <a:off x="6324767" y="1773356"/>
            <a:ext cx="4954023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4" y="2220285"/>
            <a:ext cx="3322493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7" y="5155135"/>
            <a:ext cx="3315472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1" y="4880532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8" name="Rectangle 77"/>
          <p:cNvSpPr/>
          <p:nvPr/>
        </p:nvSpPr>
        <p:spPr>
          <a:xfrm>
            <a:off x="865265" y="1710413"/>
            <a:ext cx="3315472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990156" y="1830583"/>
            <a:ext cx="306569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445003" y="2220285"/>
            <a:ext cx="3322493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52025" y="5155135"/>
            <a:ext cx="3315472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45000" y="4880532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3" name="Rectangle 82"/>
          <p:cNvSpPr/>
          <p:nvPr/>
        </p:nvSpPr>
        <p:spPr>
          <a:xfrm>
            <a:off x="4452024" y="1710413"/>
            <a:ext cx="3315472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6915" y="1830583"/>
            <a:ext cx="306569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026403" y="2220285"/>
            <a:ext cx="3322493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23"/>
          </p:nvPr>
        </p:nvSpPr>
        <p:spPr>
          <a:xfrm>
            <a:off x="8033425" y="5155135"/>
            <a:ext cx="3315472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24"/>
          </p:nvPr>
        </p:nvSpPr>
        <p:spPr>
          <a:xfrm>
            <a:off x="8026400" y="4880532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8" name="Rectangle 87"/>
          <p:cNvSpPr/>
          <p:nvPr/>
        </p:nvSpPr>
        <p:spPr>
          <a:xfrm>
            <a:off x="8033424" y="1710413"/>
            <a:ext cx="3315472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5"/>
          </p:nvPr>
        </p:nvSpPr>
        <p:spPr>
          <a:xfrm>
            <a:off x="8158315" y="1830583"/>
            <a:ext cx="306569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1000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4149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7123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8" name="Rectangle 77"/>
          <p:cNvSpPr/>
          <p:nvPr/>
        </p:nvSpPr>
        <p:spPr>
          <a:xfrm>
            <a:off x="768022" y="1604356"/>
            <a:ext cx="2490284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1829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11630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44778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0"/>
          </p:nvPr>
        </p:nvSpPr>
        <p:spPr>
          <a:xfrm>
            <a:off x="3437752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3518651" y="1604356"/>
            <a:ext cx="2490284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1"/>
          </p:nvPr>
        </p:nvSpPr>
        <p:spPr>
          <a:xfrm>
            <a:off x="3612458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46042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3"/>
          </p:nvPr>
        </p:nvSpPr>
        <p:spPr>
          <a:xfrm>
            <a:off x="6179190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4"/>
          </p:nvPr>
        </p:nvSpPr>
        <p:spPr>
          <a:xfrm>
            <a:off x="6172164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9" name="Rectangle 48"/>
          <p:cNvSpPr/>
          <p:nvPr/>
        </p:nvSpPr>
        <p:spPr>
          <a:xfrm>
            <a:off x="6253063" y="1604356"/>
            <a:ext cx="2490284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5"/>
          </p:nvPr>
        </p:nvSpPr>
        <p:spPr>
          <a:xfrm>
            <a:off x="6346870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963878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7"/>
          </p:nvPr>
        </p:nvSpPr>
        <p:spPr>
          <a:xfrm>
            <a:off x="8897026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8"/>
          </p:nvPr>
        </p:nvSpPr>
        <p:spPr>
          <a:xfrm>
            <a:off x="8890000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9" name="Rectangle 58"/>
          <p:cNvSpPr/>
          <p:nvPr/>
        </p:nvSpPr>
        <p:spPr>
          <a:xfrm>
            <a:off x="8970899" y="1604356"/>
            <a:ext cx="2490284" cy="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9"/>
          </p:nvPr>
        </p:nvSpPr>
        <p:spPr>
          <a:xfrm>
            <a:off x="9064706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0778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3927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900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8" name="Rectangle 77"/>
          <p:cNvSpPr/>
          <p:nvPr/>
        </p:nvSpPr>
        <p:spPr>
          <a:xfrm>
            <a:off x="677800" y="1622925"/>
            <a:ext cx="2049781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55013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63110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96259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2789232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6" name="Rectangle 65"/>
          <p:cNvSpPr/>
          <p:nvPr/>
        </p:nvSpPr>
        <p:spPr>
          <a:xfrm>
            <a:off x="2870132" y="1622925"/>
            <a:ext cx="2049781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2947345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59398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23"/>
          </p:nvPr>
        </p:nvSpPr>
        <p:spPr>
          <a:xfrm>
            <a:off x="4992547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4"/>
          </p:nvPr>
        </p:nvSpPr>
        <p:spPr>
          <a:xfrm>
            <a:off x="4985520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1" name="Rectangle 70"/>
          <p:cNvSpPr/>
          <p:nvPr/>
        </p:nvSpPr>
        <p:spPr>
          <a:xfrm>
            <a:off x="5066420" y="1622925"/>
            <a:ext cx="2049781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5"/>
          </p:nvPr>
        </p:nvSpPr>
        <p:spPr>
          <a:xfrm>
            <a:off x="5143633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251248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7"/>
          </p:nvPr>
        </p:nvSpPr>
        <p:spPr>
          <a:xfrm>
            <a:off x="7184396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7177369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1" name="Rectangle 80"/>
          <p:cNvSpPr/>
          <p:nvPr/>
        </p:nvSpPr>
        <p:spPr>
          <a:xfrm>
            <a:off x="7258270" y="1622925"/>
            <a:ext cx="2049781" cy="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9"/>
          </p:nvPr>
        </p:nvSpPr>
        <p:spPr>
          <a:xfrm>
            <a:off x="7335483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9437020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1"/>
          </p:nvPr>
        </p:nvSpPr>
        <p:spPr>
          <a:xfrm>
            <a:off x="9370168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2"/>
          </p:nvPr>
        </p:nvSpPr>
        <p:spPr>
          <a:xfrm>
            <a:off x="9363141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5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6" name="Rectangle 85"/>
          <p:cNvSpPr/>
          <p:nvPr/>
        </p:nvSpPr>
        <p:spPr>
          <a:xfrm>
            <a:off x="9444042" y="1622925"/>
            <a:ext cx="2049781" cy="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33"/>
          </p:nvPr>
        </p:nvSpPr>
        <p:spPr>
          <a:xfrm>
            <a:off x="9521255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grpSp>
        <p:nvGrpSpPr>
          <p:cNvPr id="31" name="Group 300"/>
          <p:cNvGrpSpPr/>
          <p:nvPr/>
        </p:nvGrpSpPr>
        <p:grpSpPr>
          <a:xfrm>
            <a:off x="612067" y="1872883"/>
            <a:ext cx="5176696" cy="2707424"/>
            <a:chOff x="2844800" y="1304396"/>
            <a:chExt cx="2803525" cy="1466250"/>
          </a:xfrm>
        </p:grpSpPr>
        <p:grpSp>
          <p:nvGrpSpPr>
            <p:cNvPr id="3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7" name="Freeform 12"/>
              <p:cNvSpPr/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9" name="Freeform 21"/>
              <p:cNvSpPr/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4" name="Freeform 15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16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4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38696" y="2013587"/>
            <a:ext cx="3535163" cy="218089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grpSp>
        <p:nvGrpSpPr>
          <p:cNvPr id="18" name="Group 29"/>
          <p:cNvGrpSpPr/>
          <p:nvPr/>
        </p:nvGrpSpPr>
        <p:grpSpPr>
          <a:xfrm>
            <a:off x="5133752" y="1731349"/>
            <a:ext cx="1945525" cy="4155551"/>
            <a:chOff x="3205386" y="1562392"/>
            <a:chExt cx="1459144" cy="3116662"/>
          </a:xfrm>
          <a:effectLst/>
        </p:grpSpPr>
        <p:sp>
          <p:nvSpPr>
            <p:cNvPr id="19" name="Freeform 18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68894" y="2303485"/>
            <a:ext cx="1675244" cy="3043737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4365006"/>
            <a:ext cx="12192000" cy="24929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38" name="Straight Line buttom"/>
          <p:cNvCxnSpPr/>
          <p:nvPr/>
        </p:nvCxnSpPr>
        <p:spPr>
          <a:xfrm>
            <a:off x="0" y="4365005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438652" y="1934377"/>
            <a:ext cx="3403643" cy="2708115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r>
                <a:rPr lang="en-US" sz="2400" dirty="0">
                  <a:latin typeface="微软雅黑" panose="020B0503020204020204" pitchFamily="34" charset="-122"/>
                </a:rPr>
                <a:t> </a:t>
              </a:r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93535" y="2062632"/>
            <a:ext cx="3090911" cy="1747861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cxnSp>
        <p:nvCxnSpPr>
          <p:cNvPr id="18" name="Straight Line buttom"/>
          <p:cNvCxnSpPr/>
          <p:nvPr/>
        </p:nvCxnSpPr>
        <p:spPr>
          <a:xfrm>
            <a:off x="0" y="4363412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4365006"/>
            <a:ext cx="12192000" cy="24929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grpSp>
        <p:nvGrpSpPr>
          <p:cNvPr id="31" name="Group 29"/>
          <p:cNvGrpSpPr/>
          <p:nvPr/>
        </p:nvGrpSpPr>
        <p:grpSpPr>
          <a:xfrm>
            <a:off x="903452" y="1431958"/>
            <a:ext cx="2196983" cy="4642471"/>
            <a:chOff x="3189614" y="1562392"/>
            <a:chExt cx="1474916" cy="3116662"/>
          </a:xfrm>
          <a:effectLst/>
        </p:grpSpPr>
        <p:sp>
          <p:nvSpPr>
            <p:cNvPr id="33" name="Freeform 32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34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44" name="Picture 43" descr="shadow.pn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501393" y="6074429"/>
            <a:ext cx="3094309" cy="317500"/>
          </a:xfrm>
          <a:prstGeom prst="rect">
            <a:avLst/>
          </a:prstGeom>
        </p:spPr>
      </p:pic>
      <p:sp>
        <p:nvSpPr>
          <p:cNvPr id="4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7921" y="2085073"/>
            <a:ext cx="1871539" cy="338644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45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558336" y="1602393"/>
            <a:ext cx="5867577" cy="4668552"/>
            <a:chOff x="2094899" y="1081795"/>
            <a:chExt cx="4400683" cy="3501414"/>
          </a:xfrm>
        </p:grpSpPr>
        <p:sp>
          <p:nvSpPr>
            <p:cNvPr id="22" name="Rectangle 21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sz="2400" dirty="0">
                  <a:latin typeface="微软雅黑" panose="020B0503020204020204" pitchFamily="34" charset="-122"/>
                </a:rPr>
                <a:t> </a:t>
              </a:r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08961" y="1823491"/>
            <a:ext cx="5344831" cy="30131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78174" y="1674245"/>
            <a:ext cx="4435653" cy="5748840"/>
            <a:chOff x="2908630" y="1255684"/>
            <a:chExt cx="3326740" cy="4311630"/>
          </a:xfrm>
        </p:grpSpPr>
        <p:grpSp>
          <p:nvGrpSpPr>
            <p:cNvPr id="14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86721" y="2170340"/>
            <a:ext cx="3566033" cy="4768328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18" name="Down Arrow Callout 17"/>
          <p:cNvSpPr/>
          <p:nvPr/>
        </p:nvSpPr>
        <p:spPr bwMode="auto">
          <a:xfrm>
            <a:off x="0" y="0"/>
            <a:ext cx="12192000" cy="3372155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99170" y="622368"/>
            <a:ext cx="2193661" cy="2193005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grpSp>
        <p:nvGrpSpPr>
          <p:cNvPr id="41" name="Group 300"/>
          <p:cNvGrpSpPr/>
          <p:nvPr/>
        </p:nvGrpSpPr>
        <p:grpSpPr>
          <a:xfrm>
            <a:off x="996304" y="1975549"/>
            <a:ext cx="5176696" cy="2707424"/>
            <a:chOff x="2844800" y="1304396"/>
            <a:chExt cx="2803525" cy="1466250"/>
          </a:xfrm>
        </p:grpSpPr>
        <p:grpSp>
          <p:nvGrpSpPr>
            <p:cNvPr id="4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47" name="Freeform 12"/>
              <p:cNvSpPr/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1"/>
              <p:cNvSpPr/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44" name="Freeform 15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5" name="Freeform 16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Freeform 31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822933" y="2116253"/>
            <a:ext cx="3535163" cy="218089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25458" y="1687978"/>
            <a:ext cx="3163241" cy="31623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9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65" y="365041"/>
            <a:ext cx="10516473" cy="132525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3652C59-B3E6-4532-9074-01FC8E665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52C59-B3E6-4532-9074-01FC8E665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4" y="270864"/>
            <a:ext cx="10176933" cy="629889"/>
          </a:xfrm>
          <a:prstGeom prst="rect">
            <a:avLst/>
          </a:prstGeom>
        </p:spPr>
        <p:txBody>
          <a:bodyPr lIns="81619" tIns="40810" rIns="81619" bIns="40810"/>
          <a:lstStyle>
            <a:lvl1pPr>
              <a:defRPr sz="37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ntinghei SC Demibold" panose="02000000000000000000" charset="-122"/>
                <a:ea typeface="Lantinghei SC Demibold" panose="02000000000000000000" charset="-122"/>
                <a:cs typeface="Lantinghei SC Demibold" panose="02000000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52C59-B3E6-4532-9074-01FC8E6652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W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37074" y="1473951"/>
            <a:ext cx="1900009" cy="203875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90404" y="1473951"/>
            <a:ext cx="1900009" cy="2038757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143733" y="1473951"/>
            <a:ext cx="1900009" cy="2038757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7201589" y="1473951"/>
            <a:ext cx="1900009" cy="2038757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9254918" y="1473951"/>
            <a:ext cx="1900009" cy="2038757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18" name="Down Arrow Callout 17"/>
          <p:cNvSpPr/>
          <p:nvPr/>
        </p:nvSpPr>
        <p:spPr bwMode="auto">
          <a:xfrm>
            <a:off x="0" y="0"/>
            <a:ext cx="12192000" cy="3372155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999170" y="622368"/>
            <a:ext cx="2193661" cy="2193005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W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037074" y="1473951"/>
            <a:ext cx="1900009" cy="203875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90404" y="1473951"/>
            <a:ext cx="1900009" cy="2038757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143733" y="1473951"/>
            <a:ext cx="1900009" cy="2038757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7201589" y="1473951"/>
            <a:ext cx="1900009" cy="2038757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9254918" y="1473951"/>
            <a:ext cx="1900009" cy="2038757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46" grpId="0" animBg="1"/>
      <p:bldP spid="47" grpId="0" animBg="1"/>
      <p:bldP spid="48" grpId="0" animBg="1"/>
      <p:bldP spid="49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57321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1963502"/>
            <a:ext cx="1895355" cy="1894789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69558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/>
          </p:nvPr>
        </p:nvSpPr>
        <p:spPr>
          <a:xfrm>
            <a:off x="3763524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4" y="1963502"/>
            <a:ext cx="1895355" cy="1894789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75761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38789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1963502"/>
            <a:ext cx="1895355" cy="1894789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1026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/>
          </p:nvPr>
        </p:nvSpPr>
        <p:spPr>
          <a:xfrm>
            <a:off x="9113800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0" y="1963502"/>
            <a:ext cx="1895355" cy="1894789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926037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Line buttom"/>
          <p:cNvCxnSpPr/>
          <p:nvPr/>
        </p:nvCxnSpPr>
        <p:spPr>
          <a:xfrm>
            <a:off x="914400" y="3775204"/>
            <a:ext cx="1036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52359" y="3655460"/>
            <a:ext cx="239488" cy="239488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13616" y="3653343"/>
            <a:ext cx="239488" cy="239488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74873" y="3655460"/>
            <a:ext cx="239488" cy="239488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36129" y="3655460"/>
            <a:ext cx="239488" cy="239488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0" rIns="0" rtlCol="0" anchor="ctr"/>
          <a:lstStyle/>
          <a:p>
            <a:pPr algn="ctr"/>
            <a:endParaRPr lang="en-US" sz="3200" dirty="0">
              <a:solidFill>
                <a:schemeClr val="accent4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9" name="Up Arrow Callout 18"/>
          <p:cNvSpPr/>
          <p:nvPr/>
        </p:nvSpPr>
        <p:spPr>
          <a:xfrm flipV="1">
            <a:off x="3560625" y="1791395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272821" y="1963502"/>
            <a:ext cx="1570496" cy="1570028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92045" y="1901614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04282" y="2375567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Up Arrow Callout 30"/>
          <p:cNvSpPr/>
          <p:nvPr/>
        </p:nvSpPr>
        <p:spPr>
          <a:xfrm flipV="1">
            <a:off x="8842405" y="1791395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073825" y="1901614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886062" y="2372087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Up Arrow Callout 33"/>
          <p:cNvSpPr/>
          <p:nvPr/>
        </p:nvSpPr>
        <p:spPr>
          <a:xfrm>
            <a:off x="888733" y="3997078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20153" y="434516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932390" y="4841305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Up Arrow Callout 36"/>
          <p:cNvSpPr/>
          <p:nvPr/>
        </p:nvSpPr>
        <p:spPr>
          <a:xfrm>
            <a:off x="6224109" y="3997078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455529" y="4332332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67766" y="4815639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33711" y="4041773"/>
            <a:ext cx="1570496" cy="1570028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390369" y="4041773"/>
            <a:ext cx="1570496" cy="1570028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6600780" y="1963502"/>
            <a:ext cx="1570496" cy="1570028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6" name="Round Same Side Corner Rectangle 45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  <p:bldP spid="25" grpId="0" animBg="1"/>
      <p:bldP spid="2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animBg="1"/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00389" y="4639711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25789" y="2087867"/>
            <a:ext cx="2444555" cy="2443827"/>
          </a:xfrm>
          <a:prstGeom prst="diamond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20356" y="2555420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146121" y="3102893"/>
            <a:ext cx="2444555" cy="2443827"/>
          </a:xfrm>
          <a:prstGeom prst="diamond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152501" y="4639711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66453" y="2087867"/>
            <a:ext cx="2444555" cy="2443827"/>
          </a:xfrm>
          <a:prstGeom prst="diamond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74101" y="2555420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586785" y="3102893"/>
            <a:ext cx="2444555" cy="2443827"/>
          </a:xfrm>
          <a:prstGeom prst="diamond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8581717" y="4639711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5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307117" y="2087867"/>
            <a:ext cx="2444555" cy="2443827"/>
          </a:xfrm>
          <a:prstGeom prst="diamond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36663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6664" y="3227943"/>
            <a:ext cx="2481605" cy="5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16"/>
          </p:nvPr>
        </p:nvSpPr>
        <p:spPr>
          <a:xfrm>
            <a:off x="736664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501466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501467" y="3227943"/>
            <a:ext cx="2481605" cy="56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501467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244666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244667" y="3227943"/>
            <a:ext cx="2481605" cy="56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44667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987866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8987867" y="3227943"/>
            <a:ext cx="2481605" cy="56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2"/>
          </p:nvPr>
        </p:nvSpPr>
        <p:spPr>
          <a:xfrm>
            <a:off x="8987867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6663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36664" y="5789416"/>
            <a:ext cx="2481605" cy="561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4"/>
          </p:nvPr>
        </p:nvSpPr>
        <p:spPr>
          <a:xfrm>
            <a:off x="736664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501466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501467" y="5789416"/>
            <a:ext cx="2481605" cy="561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6"/>
          </p:nvPr>
        </p:nvSpPr>
        <p:spPr>
          <a:xfrm>
            <a:off x="3501467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6244666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244667" y="5789416"/>
            <a:ext cx="2481605" cy="5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8"/>
          </p:nvPr>
        </p:nvSpPr>
        <p:spPr>
          <a:xfrm>
            <a:off x="6244667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8987866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8987867" y="5789416"/>
            <a:ext cx="2481605" cy="56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30"/>
          </p:nvPr>
        </p:nvSpPr>
        <p:spPr>
          <a:xfrm>
            <a:off x="8987867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8366" y="3924011"/>
            <a:ext cx="2552859" cy="2248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8366" y="1585988"/>
            <a:ext cx="2552859" cy="2248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69620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27118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17"/>
          </p:nvPr>
        </p:nvSpPr>
        <p:spPr>
          <a:xfrm>
            <a:off x="839355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449819" y="3924011"/>
            <a:ext cx="2552859" cy="2248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449819" y="1585988"/>
            <a:ext cx="2552859" cy="2248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21072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78571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0"/>
          </p:nvPr>
        </p:nvSpPr>
        <p:spPr>
          <a:xfrm>
            <a:off x="3590807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184767" y="3924011"/>
            <a:ext cx="2552859" cy="2248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184767" y="1585988"/>
            <a:ext cx="2552859" cy="2248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56020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513519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325755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905341" y="3924011"/>
            <a:ext cx="2552859" cy="22481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905341" y="1585988"/>
            <a:ext cx="2552859" cy="22481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76595" y="1656441"/>
            <a:ext cx="2413899" cy="207507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25"/>
          </p:nvPr>
        </p:nvSpPr>
        <p:spPr>
          <a:xfrm>
            <a:off x="9234093" y="409183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99" name="Text Placeholder 3"/>
          <p:cNvSpPr>
            <a:spLocks noGrp="1"/>
          </p:cNvSpPr>
          <p:nvPr>
            <p:ph type="body" sz="half" idx="26"/>
          </p:nvPr>
        </p:nvSpPr>
        <p:spPr>
          <a:xfrm>
            <a:off x="9046330" y="4591059"/>
            <a:ext cx="2270884" cy="144652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7" grpId="0" animBg="1"/>
      <p:bldP spid="80" grpId="0"/>
      <p:bldP spid="8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animBg="1"/>
      <p:bldP spid="87" grpId="0"/>
      <p:bldP spid="8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animBg="1"/>
      <p:bldP spid="91" grpId="0" animBg="1"/>
      <p:bldP spid="92" grpId="0"/>
      <p:bldP spid="9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 animBg="1"/>
      <p:bldP spid="96" grpId="0" animBg="1"/>
      <p:bldP spid="97" grpId="0"/>
      <p:bldP spid="9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70400" y="1408767"/>
            <a:ext cx="3251200" cy="3250227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988393" y="5027960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5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31"/>
          </p:nvPr>
        </p:nvSpPr>
        <p:spPr>
          <a:xfrm>
            <a:off x="3394707" y="5868467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32"/>
          </p:nvPr>
        </p:nvSpPr>
        <p:spPr>
          <a:xfrm>
            <a:off x="6832851" y="5868467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33"/>
          </p:nvPr>
        </p:nvSpPr>
        <p:spPr>
          <a:xfrm>
            <a:off x="9245584" y="5027960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6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34"/>
          </p:nvPr>
        </p:nvSpPr>
        <p:spPr>
          <a:xfrm>
            <a:off x="5144167" y="5166947"/>
            <a:ext cx="1895355" cy="508973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4199" y="2411930"/>
            <a:ext cx="2523744" cy="2522991"/>
          </a:xfrm>
          <a:prstGeom prst="ellipse">
            <a:avLst/>
          </a:prstGeom>
          <a:ln w="28575">
            <a:solidFill>
              <a:schemeClr val="accent5"/>
            </a:solidFill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080512" y="3281310"/>
            <a:ext cx="2523744" cy="252299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518656" y="3281310"/>
            <a:ext cx="2523744" cy="252299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8931389" y="2411930"/>
            <a:ext cx="2523744" cy="2522991"/>
          </a:xfrm>
          <a:prstGeom prst="ellipse">
            <a:avLst/>
          </a:prstGeom>
          <a:ln w="28575">
            <a:solidFill>
              <a:schemeClr val="accent6"/>
            </a:solidFill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63" grpId="0" animBg="1"/>
      <p:bldP spid="73" grpId="0" animBg="1"/>
      <p:bldP spid="8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57321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1" y="1963502"/>
            <a:ext cx="1895355" cy="1894789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69558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/>
          </p:nvPr>
        </p:nvSpPr>
        <p:spPr>
          <a:xfrm>
            <a:off x="3763524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4" y="1963502"/>
            <a:ext cx="1895355" cy="1894789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75761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38789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89" y="1963502"/>
            <a:ext cx="1895355" cy="1894789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1026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/>
          </p:nvPr>
        </p:nvSpPr>
        <p:spPr>
          <a:xfrm>
            <a:off x="9113800" y="4002003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0" y="1963502"/>
            <a:ext cx="1895355" cy="1894789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926037" y="4552559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301116" y="1937835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9316" y="1963503"/>
            <a:ext cx="1559685" cy="1559220"/>
          </a:xfrm>
          <a:prstGeom prst="teardrop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2301116" y="2488391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1700" y="1937835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279900" y="1963503"/>
            <a:ext cx="1559685" cy="1559220"/>
          </a:xfrm>
          <a:prstGeom prst="teardrop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81700" y="2488391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0"/>
          </p:nvPr>
        </p:nvSpPr>
        <p:spPr>
          <a:xfrm>
            <a:off x="9664700" y="1937835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7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7962900" y="1963503"/>
            <a:ext cx="1559685" cy="1559220"/>
          </a:xfrm>
          <a:prstGeom prst="teardrop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2"/>
          </p:nvPr>
        </p:nvSpPr>
        <p:spPr>
          <a:xfrm>
            <a:off x="9664700" y="2488391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3" name="Text Placeholder 3"/>
          <p:cNvSpPr>
            <a:spLocks noGrp="1"/>
          </p:cNvSpPr>
          <p:nvPr>
            <p:ph type="body" sz="half" idx="23"/>
          </p:nvPr>
        </p:nvSpPr>
        <p:spPr>
          <a:xfrm>
            <a:off x="2301116" y="3983344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74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599316" y="4009013"/>
            <a:ext cx="1559685" cy="1559220"/>
          </a:xfrm>
          <a:prstGeom prst="teardrop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half" idx="25"/>
          </p:nvPr>
        </p:nvSpPr>
        <p:spPr>
          <a:xfrm>
            <a:off x="2301116" y="4533900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26"/>
          </p:nvPr>
        </p:nvSpPr>
        <p:spPr>
          <a:xfrm>
            <a:off x="5981700" y="3983344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5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4279900" y="4009013"/>
            <a:ext cx="1559685" cy="1559220"/>
          </a:xfrm>
          <a:prstGeom prst="teardrop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half" idx="28"/>
          </p:nvPr>
        </p:nvSpPr>
        <p:spPr>
          <a:xfrm>
            <a:off x="5981700" y="4533900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29"/>
          </p:nvPr>
        </p:nvSpPr>
        <p:spPr>
          <a:xfrm>
            <a:off x="9664700" y="3983344"/>
            <a:ext cx="185178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6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962900" y="4009013"/>
            <a:ext cx="1559685" cy="1559220"/>
          </a:xfrm>
          <a:prstGeom prst="teardrop">
            <a:avLst/>
          </a:prstGeom>
          <a:ln w="28575">
            <a:solidFill>
              <a:schemeClr val="accent6"/>
            </a:solidFill>
          </a:ln>
        </p:spPr>
        <p:txBody>
          <a:bodyPr bIns="18288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31"/>
          </p:nvPr>
        </p:nvSpPr>
        <p:spPr>
          <a:xfrm>
            <a:off x="9664700" y="4533900"/>
            <a:ext cx="1851785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872965" y="1833721"/>
            <a:ext cx="5069416" cy="2245752"/>
          </a:xfrm>
          <a:prstGeom prst="roundRect">
            <a:avLst>
              <a:gd name="adj" fmla="val 36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9851" y="2005621"/>
            <a:ext cx="1868376" cy="1901952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7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511762"/>
            <a:ext cx="3698113" cy="2841945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483239" y="1511762"/>
            <a:ext cx="3708763" cy="2841945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98114" y="1511764"/>
            <a:ext cx="4785125" cy="2841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19190" y="1431959"/>
            <a:ext cx="5299844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019190" y="3429000"/>
            <a:ext cx="5299844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9042400" y="3251201"/>
            <a:ext cx="2540000" cy="134119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448268" y="4703206"/>
            <a:ext cx="2540000" cy="134119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9042400" y="1786333"/>
            <a:ext cx="2540000" cy="1365603"/>
            <a:chOff x="4750079" y="1706835"/>
            <a:chExt cx="1785974" cy="1044090"/>
          </a:xfrm>
        </p:grpSpPr>
        <p:sp>
          <p:nvSpPr>
            <p:cNvPr id="26" name="Rectangle 25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448268" y="1817965"/>
            <a:ext cx="2540000" cy="134119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6448268" y="3254528"/>
            <a:ext cx="2540000" cy="1365603"/>
            <a:chOff x="4750079" y="1706835"/>
            <a:chExt cx="1785974" cy="1044090"/>
          </a:xfrm>
        </p:grpSpPr>
        <p:sp>
          <p:nvSpPr>
            <p:cNvPr id="33" name="Rectangle 3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042400" y="4706533"/>
            <a:ext cx="2540000" cy="1365603"/>
            <a:chOff x="4750079" y="1706835"/>
            <a:chExt cx="1785974" cy="1044090"/>
          </a:xfrm>
        </p:grpSpPr>
        <p:sp>
          <p:nvSpPr>
            <p:cNvPr id="36" name="Rectangle 35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8" grpId="0"/>
      <p:bldP spid="31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4381" y="1694000"/>
            <a:ext cx="2798419" cy="2034883"/>
            <a:chOff x="4750079" y="1706835"/>
            <a:chExt cx="1785974" cy="1044090"/>
          </a:xfrm>
        </p:grpSpPr>
        <p:sp>
          <p:nvSpPr>
            <p:cNvPr id="20" name="Rectangle 1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39200" y="1694000"/>
            <a:ext cx="2798419" cy="2034883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4381" y="3947368"/>
            <a:ext cx="2798419" cy="2034883"/>
            <a:chOff x="4750079" y="1706835"/>
            <a:chExt cx="1785974" cy="1044090"/>
          </a:xfrm>
        </p:grpSpPr>
        <p:sp>
          <p:nvSpPr>
            <p:cNvPr id="35" name="Rectangle 34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839200" y="3947368"/>
            <a:ext cx="2798419" cy="2034883"/>
            <a:chOff x="4750079" y="1706835"/>
            <a:chExt cx="1785974" cy="1044090"/>
          </a:xfrm>
        </p:grpSpPr>
        <p:sp>
          <p:nvSpPr>
            <p:cNvPr id="41" name="Rectangle 40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4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352800" y="1694000"/>
            <a:ext cx="2657061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6177722" y="1694000"/>
            <a:ext cx="2661479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352800" y="3947368"/>
            <a:ext cx="2657061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177722" y="3947368"/>
            <a:ext cx="2661479" cy="2034883"/>
          </a:xfrm>
          <a:prstGeom prst="rect">
            <a:avLst/>
          </a:prstGeom>
          <a:ln>
            <a:noFill/>
          </a:ln>
        </p:spPr>
        <p:txBody>
          <a:bodyPr bIns="9144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3293" y="2243103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6267" y="1943100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21"/>
          </p:nvPr>
        </p:nvSpPr>
        <p:spPr>
          <a:xfrm>
            <a:off x="633293" y="4441675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6267" y="4141672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5" name="Text Placeholder 3"/>
          <p:cNvSpPr>
            <a:spLocks noGrp="1"/>
          </p:cNvSpPr>
          <p:nvPr>
            <p:ph type="body" sz="half" idx="23"/>
          </p:nvPr>
        </p:nvSpPr>
        <p:spPr>
          <a:xfrm>
            <a:off x="9458587" y="2243103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 Placeholder 3"/>
          <p:cNvSpPr>
            <a:spLocks noGrp="1"/>
          </p:cNvSpPr>
          <p:nvPr>
            <p:ph type="body" sz="half" idx="24"/>
          </p:nvPr>
        </p:nvSpPr>
        <p:spPr>
          <a:xfrm>
            <a:off x="9451561" y="1943100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5"/>
          </p:nvPr>
        </p:nvSpPr>
        <p:spPr>
          <a:xfrm>
            <a:off x="9458587" y="4492475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6"/>
          </p:nvPr>
        </p:nvSpPr>
        <p:spPr>
          <a:xfrm>
            <a:off x="9451561" y="4192472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48" grpId="0"/>
      <p:bldP spid="49" grpId="0"/>
      <p:bldP spid="50" grpId="0"/>
      <p:bldP spid="5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0" y="1686200"/>
            <a:ext cx="2438400" cy="2243000"/>
            <a:chOff x="4750079" y="1706835"/>
            <a:chExt cx="1785974" cy="1044090"/>
          </a:xfrm>
        </p:grpSpPr>
        <p:sp>
          <p:nvSpPr>
            <p:cNvPr id="20" name="Rectangle 19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4876800" y="1686200"/>
            <a:ext cx="2438400" cy="2243000"/>
            <a:chOff x="4750079" y="1706835"/>
            <a:chExt cx="1785974" cy="1044090"/>
          </a:xfrm>
        </p:grpSpPr>
        <p:sp>
          <p:nvSpPr>
            <p:cNvPr id="24" name="Rectangle 23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0" name="Group 22"/>
          <p:cNvGrpSpPr/>
          <p:nvPr/>
        </p:nvGrpSpPr>
        <p:grpSpPr>
          <a:xfrm>
            <a:off x="9753600" y="1686200"/>
            <a:ext cx="2438400" cy="2243000"/>
            <a:chOff x="4750079" y="1706835"/>
            <a:chExt cx="1785974" cy="1044090"/>
          </a:xfrm>
        </p:grpSpPr>
        <p:sp>
          <p:nvSpPr>
            <p:cNvPr id="43" name="Rectangle 42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1" name="Group 22"/>
          <p:cNvGrpSpPr/>
          <p:nvPr/>
        </p:nvGrpSpPr>
        <p:grpSpPr>
          <a:xfrm>
            <a:off x="7315200" y="3929200"/>
            <a:ext cx="2438400" cy="2243000"/>
            <a:chOff x="4750079" y="1706835"/>
            <a:chExt cx="1785974" cy="1044090"/>
          </a:xfrm>
        </p:grpSpPr>
        <p:sp>
          <p:nvSpPr>
            <p:cNvPr id="68" name="Rectangle 67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2" name="Group 22"/>
          <p:cNvGrpSpPr/>
          <p:nvPr/>
        </p:nvGrpSpPr>
        <p:grpSpPr>
          <a:xfrm>
            <a:off x="2438400" y="3929200"/>
            <a:ext cx="2438400" cy="2243000"/>
            <a:chOff x="4750079" y="1706835"/>
            <a:chExt cx="1785974" cy="1044090"/>
          </a:xfrm>
        </p:grpSpPr>
        <p:sp>
          <p:nvSpPr>
            <p:cNvPr id="66" name="Rectangle 65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74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2438400" y="1686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686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929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0" y="3929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9732043" y="3929200"/>
            <a:ext cx="2438400" cy="2243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21"/>
          </p:nvPr>
        </p:nvSpPr>
        <p:spPr>
          <a:xfrm>
            <a:off x="158755" y="2307681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2"/>
          </p:nvPr>
        </p:nvSpPr>
        <p:spPr>
          <a:xfrm>
            <a:off x="151729" y="2007679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3"/>
          </p:nvPr>
        </p:nvSpPr>
        <p:spPr>
          <a:xfrm>
            <a:off x="2603101" y="4613636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4"/>
          </p:nvPr>
        </p:nvSpPr>
        <p:spPr>
          <a:xfrm>
            <a:off x="2596075" y="4313633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5"/>
          </p:nvPr>
        </p:nvSpPr>
        <p:spPr>
          <a:xfrm>
            <a:off x="5054334" y="2307681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6"/>
          </p:nvPr>
        </p:nvSpPr>
        <p:spPr>
          <a:xfrm>
            <a:off x="5047308" y="2007679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27"/>
          </p:nvPr>
        </p:nvSpPr>
        <p:spPr>
          <a:xfrm>
            <a:off x="7485709" y="4613636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28"/>
          </p:nvPr>
        </p:nvSpPr>
        <p:spPr>
          <a:xfrm>
            <a:off x="7478683" y="4313633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29"/>
          </p:nvPr>
        </p:nvSpPr>
        <p:spPr>
          <a:xfrm>
            <a:off x="9955626" y="2307681"/>
            <a:ext cx="2084508" cy="1278776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Text Placeholder 3"/>
          <p:cNvSpPr>
            <a:spLocks noGrp="1"/>
          </p:cNvSpPr>
          <p:nvPr>
            <p:ph type="body" sz="half" idx="30"/>
          </p:nvPr>
        </p:nvSpPr>
        <p:spPr>
          <a:xfrm>
            <a:off x="9948600" y="2007679"/>
            <a:ext cx="2090344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71807" y="1496124"/>
            <a:ext cx="2446415" cy="3793125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61387" y="1496124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34035" y="1496124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11310" y="3493167"/>
            <a:ext cx="2372660" cy="1796083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3552748" y="3427294"/>
            <a:ext cx="2381299" cy="1861956"/>
            <a:chOff x="2664561" y="2570470"/>
            <a:chExt cx="1785974" cy="1396467"/>
          </a:xfrm>
        </p:grpSpPr>
        <p:sp>
          <p:nvSpPr>
            <p:cNvPr id="34" name="Rectangle 33"/>
            <p:cNvSpPr/>
            <p:nvPr/>
          </p:nvSpPr>
          <p:spPr>
            <a:xfrm>
              <a:off x="2664561" y="2570470"/>
              <a:ext cx="1785974" cy="134706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4561" y="2619875"/>
              <a:ext cx="1785974" cy="1347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6" name="Group 3"/>
          <p:cNvGrpSpPr/>
          <p:nvPr/>
        </p:nvGrpSpPr>
        <p:grpSpPr>
          <a:xfrm>
            <a:off x="8925396" y="3417134"/>
            <a:ext cx="2381299" cy="1872116"/>
            <a:chOff x="6694047" y="2562850"/>
            <a:chExt cx="1785974" cy="1404087"/>
          </a:xfrm>
        </p:grpSpPr>
        <p:sp>
          <p:nvSpPr>
            <p:cNvPr id="37" name="Rectangle 36"/>
            <p:cNvSpPr/>
            <p:nvPr/>
          </p:nvSpPr>
          <p:spPr>
            <a:xfrm>
              <a:off x="6694047" y="2562850"/>
              <a:ext cx="1785974" cy="134706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94047" y="2619875"/>
              <a:ext cx="1785974" cy="13470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" name="Group 2"/>
          <p:cNvGrpSpPr/>
          <p:nvPr/>
        </p:nvGrpSpPr>
        <p:grpSpPr>
          <a:xfrm>
            <a:off x="6211309" y="1496124"/>
            <a:ext cx="2381299" cy="1876243"/>
            <a:chOff x="4658482" y="1122093"/>
            <a:chExt cx="1785974" cy="1407182"/>
          </a:xfrm>
        </p:grpSpPr>
        <p:sp>
          <p:nvSpPr>
            <p:cNvPr id="40" name="Rectangle 39"/>
            <p:cNvSpPr/>
            <p:nvPr/>
          </p:nvSpPr>
          <p:spPr>
            <a:xfrm>
              <a:off x="4658482" y="1182213"/>
              <a:ext cx="1785974" cy="134706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58482" y="1122093"/>
              <a:ext cx="1785974" cy="13470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/>
      <p:bldP spid="31" grpId="0"/>
      <p:bldP spid="32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333439" y="1907853"/>
            <a:ext cx="2381299" cy="1392120"/>
            <a:chOff x="4750079" y="1706835"/>
            <a:chExt cx="1785974" cy="1044090"/>
          </a:xfrm>
        </p:grpSpPr>
        <p:sp>
          <p:nvSpPr>
            <p:cNvPr id="45" name="Rectangle 44"/>
            <p:cNvSpPr/>
            <p:nvPr/>
          </p:nvSpPr>
          <p:spPr>
            <a:xfrm>
              <a:off x="4750079" y="1747885"/>
              <a:ext cx="1785974" cy="100304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750079" y="1706835"/>
              <a:ext cx="1785974" cy="1003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943340" y="1907853"/>
            <a:ext cx="2381299" cy="1392120"/>
            <a:chOff x="6707505" y="1706835"/>
            <a:chExt cx="1785974" cy="1044090"/>
          </a:xfrm>
        </p:grpSpPr>
        <p:sp>
          <p:nvSpPr>
            <p:cNvPr id="48" name="Rectangle 47"/>
            <p:cNvSpPr/>
            <p:nvPr/>
          </p:nvSpPr>
          <p:spPr>
            <a:xfrm>
              <a:off x="6707505" y="1747885"/>
              <a:ext cx="1785974" cy="1003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07505" y="1706835"/>
              <a:ext cx="1785974" cy="1003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33439" y="3356131"/>
            <a:ext cx="2381299" cy="1393668"/>
            <a:chOff x="4750079" y="2793043"/>
            <a:chExt cx="1785974" cy="1045251"/>
          </a:xfrm>
        </p:grpSpPr>
        <p:sp>
          <p:nvSpPr>
            <p:cNvPr id="51" name="Rectangle 50"/>
            <p:cNvSpPr/>
            <p:nvPr/>
          </p:nvSpPr>
          <p:spPr>
            <a:xfrm>
              <a:off x="4750079" y="2793043"/>
              <a:ext cx="1785974" cy="1003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750079" y="2835254"/>
              <a:ext cx="1785974" cy="1003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943340" y="3356131"/>
            <a:ext cx="2381299" cy="1393668"/>
            <a:chOff x="6707505" y="2793043"/>
            <a:chExt cx="1785974" cy="1045251"/>
          </a:xfrm>
        </p:grpSpPr>
        <p:sp>
          <p:nvSpPr>
            <p:cNvPr id="54" name="Rectangle 53"/>
            <p:cNvSpPr/>
            <p:nvPr/>
          </p:nvSpPr>
          <p:spPr>
            <a:xfrm>
              <a:off x="6707505" y="2793043"/>
              <a:ext cx="1785974" cy="100304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07505" y="2835254"/>
              <a:ext cx="1785974" cy="1003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5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91856" y="1907853"/>
            <a:ext cx="5178745" cy="284194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337124"/>
            <a:ext cx="12170443" cy="3006597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Line buttom"/>
          <p:cNvCxnSpPr/>
          <p:nvPr/>
        </p:nvCxnSpPr>
        <p:spPr>
          <a:xfrm>
            <a:off x="914400" y="3775204"/>
            <a:ext cx="1036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952359" y="3655460"/>
            <a:ext cx="239488" cy="239488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accent1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13616" y="3653343"/>
            <a:ext cx="239488" cy="239488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accent2">
                  <a:lumMod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274873" y="3655460"/>
            <a:ext cx="239488" cy="239488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35" dirty="0">
              <a:solidFill>
                <a:schemeClr val="accent3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36129" y="3655460"/>
            <a:ext cx="239488" cy="239488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0" rIns="0" rtlCol="0" anchor="ctr"/>
          <a:lstStyle/>
          <a:p>
            <a:pPr algn="ctr"/>
            <a:endParaRPr lang="en-US" sz="3200" dirty="0">
              <a:solidFill>
                <a:schemeClr val="accent4">
                  <a:lumMod val="75000"/>
                </a:schemeClr>
              </a:solidFill>
              <a:latin typeface="FontAwesome" pitchFamily="2" charset="0"/>
            </a:endParaRPr>
          </a:p>
        </p:txBody>
      </p:sp>
      <p:sp>
        <p:nvSpPr>
          <p:cNvPr id="19" name="Up Arrow Callout 18"/>
          <p:cNvSpPr/>
          <p:nvPr/>
        </p:nvSpPr>
        <p:spPr>
          <a:xfrm flipV="1">
            <a:off x="3560625" y="1791395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272821" y="1963502"/>
            <a:ext cx="1570496" cy="1570028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92045" y="1901614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04282" y="2375567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Up Arrow Callout 30"/>
          <p:cNvSpPr/>
          <p:nvPr/>
        </p:nvSpPr>
        <p:spPr>
          <a:xfrm flipV="1">
            <a:off x="8842405" y="1791395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073825" y="1901614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886062" y="2372087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Up Arrow Callout 33"/>
          <p:cNvSpPr/>
          <p:nvPr/>
        </p:nvSpPr>
        <p:spPr>
          <a:xfrm>
            <a:off x="888733" y="3997078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1120153" y="4345166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932390" y="4841305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Up Arrow Callout 36"/>
          <p:cNvSpPr/>
          <p:nvPr/>
        </p:nvSpPr>
        <p:spPr>
          <a:xfrm>
            <a:off x="6224109" y="3997078"/>
            <a:ext cx="2358195" cy="1811799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89716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455529" y="4332332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67766" y="4815639"/>
            <a:ext cx="22708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3933711" y="4041773"/>
            <a:ext cx="1570496" cy="1570028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390369" y="4041773"/>
            <a:ext cx="1570496" cy="1570028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6600780" y="1963502"/>
            <a:ext cx="1570496" cy="1570028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6" name="Round Same Side Corner Rectangle 45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 animBg="1"/>
      <p:bldP spid="25" grpId="0" animBg="1"/>
      <p:bldP spid="2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animBg="1"/>
      <p:bldP spid="44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 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590995" y="1416445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0995" y="3221854"/>
            <a:ext cx="3469532" cy="5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10" name="Round Same Side Corner Rectangle 9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0828" y="3363020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344200" y="1416445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344201" y="3221854"/>
            <a:ext cx="3469532" cy="56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34033" y="3363020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094767" y="1416445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094767" y="3221854"/>
            <a:ext cx="3469532" cy="56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1"/>
          </p:nvPr>
        </p:nvSpPr>
        <p:spPr>
          <a:xfrm>
            <a:off x="8184600" y="3363020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90995" y="3990752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90995" y="5796160"/>
            <a:ext cx="3469532" cy="56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0828" y="5937327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344200" y="3990752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344201" y="5796160"/>
            <a:ext cx="3469532" cy="561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5"/>
          </p:nvPr>
        </p:nvSpPr>
        <p:spPr>
          <a:xfrm>
            <a:off x="4434033" y="5937327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094767" y="3990752"/>
            <a:ext cx="3469533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94767" y="5796160"/>
            <a:ext cx="3469532" cy="561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7"/>
          </p:nvPr>
        </p:nvSpPr>
        <p:spPr>
          <a:xfrm>
            <a:off x="8184600" y="5937327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animBg="1"/>
      <p:bldP spid="1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animBg="1"/>
      <p:bldP spid="1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animBg="1"/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5960" y="4674776"/>
            <a:ext cx="2415165" cy="1337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8214" y="4674776"/>
            <a:ext cx="2415165" cy="1337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75961" y="1571392"/>
            <a:ext cx="5158924" cy="2841945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10646" y="1431958"/>
            <a:ext cx="5598647" cy="28419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203696" y="1431958"/>
            <a:ext cx="7988304" cy="2841945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12170441" cy="3966663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609" y="1639333"/>
            <a:ext cx="4908153" cy="4301321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992397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51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71140" y="3992397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48317" y="1611404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995061" y="1611404"/>
            <a:ext cx="2677296" cy="220173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348317" y="3813144"/>
            <a:ext cx="2677296" cy="23809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>
              <a:spcBef>
                <a:spcPct val="20000"/>
              </a:spcBef>
              <a:defRPr/>
            </a:pPr>
            <a:endParaRPr lang="en-US" sz="5335" dirty="0">
              <a:latin typeface="FontAwesome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7251" y="1611405"/>
            <a:ext cx="2677296" cy="23809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>
              <a:spcBef>
                <a:spcPct val="20000"/>
              </a:spcBef>
              <a:defRPr/>
            </a:pPr>
            <a:endParaRPr lang="en-US" sz="5865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71140" y="1611404"/>
            <a:ext cx="2677296" cy="238099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>
              <a:spcBef>
                <a:spcPct val="20000"/>
              </a:spcBef>
              <a:defRPr/>
            </a:pPr>
            <a:r>
              <a:rPr lang="en-US" sz="1335" dirty="0">
                <a:latin typeface="微软雅黑" panose="020B0503020204020204" pitchFamily="34" charset="-122"/>
              </a:rPr>
              <a:t> </a:t>
            </a:r>
            <a:endParaRPr lang="en-US" sz="1335" dirty="0">
              <a:latin typeface="微软雅黑" panose="020B0503020204020204" pitchFamily="34" charset="-122"/>
            </a:endParaRPr>
          </a:p>
          <a:p>
            <a:pPr lvl="0" algn="ctr" defTabSz="1219200">
              <a:spcBef>
                <a:spcPct val="20000"/>
              </a:spcBef>
              <a:defRPr/>
            </a:pP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</a:br>
            <a:br>
              <a:rPr lang="en-US" sz="16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</a:br>
            <a:endParaRPr lang="en-US" sz="2135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95061" y="3813144"/>
            <a:ext cx="2677296" cy="23809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spcBef>
                <a:spcPct val="20000"/>
              </a:spcBef>
              <a:defRPr/>
            </a:pPr>
            <a:endParaRPr 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/>
      <p:bldP spid="53" grpId="0"/>
      <p:bldP spid="36" grpId="0" animBg="1"/>
      <p:bldP spid="35" grpId="0" animBg="1"/>
      <p:bldP spid="39" grpId="0" animBg="1"/>
      <p:bldP spid="4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86301" y="2195018"/>
            <a:ext cx="5030956" cy="2697948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3" y="2182184"/>
            <a:ext cx="5030956" cy="2710781"/>
          </a:xfrm>
          <a:prstGeom prst="downArrowCallout">
            <a:avLst>
              <a:gd name="adj1" fmla="val 50000"/>
              <a:gd name="adj2" fmla="val 11967"/>
              <a:gd name="adj3" fmla="val 7487"/>
              <a:gd name="adj4" fmla="val 92647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6" y="5193235"/>
            <a:ext cx="5016911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2" y="4918632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9" name="Text Placeholder 3"/>
          <p:cNvSpPr>
            <a:spLocks noGrp="1"/>
          </p:cNvSpPr>
          <p:nvPr>
            <p:ph type="body" sz="half" idx="23"/>
          </p:nvPr>
        </p:nvSpPr>
        <p:spPr>
          <a:xfrm>
            <a:off x="6293323" y="5193235"/>
            <a:ext cx="5016911" cy="846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 Placeholder 3"/>
          <p:cNvSpPr>
            <a:spLocks noGrp="1"/>
          </p:cNvSpPr>
          <p:nvPr>
            <p:ph type="body" sz="half" idx="25"/>
          </p:nvPr>
        </p:nvSpPr>
        <p:spPr>
          <a:xfrm>
            <a:off x="6286299" y="4918632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2" name="Rectangle 31"/>
          <p:cNvSpPr/>
          <p:nvPr/>
        </p:nvSpPr>
        <p:spPr>
          <a:xfrm>
            <a:off x="865264" y="1672313"/>
            <a:ext cx="5016912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16"/>
          </p:nvPr>
        </p:nvSpPr>
        <p:spPr>
          <a:xfrm>
            <a:off x="896710" y="1773356"/>
            <a:ext cx="4954023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0" name="Rectangle 59"/>
          <p:cNvSpPr/>
          <p:nvPr/>
        </p:nvSpPr>
        <p:spPr>
          <a:xfrm>
            <a:off x="6293321" y="1672313"/>
            <a:ext cx="5016912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half" idx="24"/>
          </p:nvPr>
        </p:nvSpPr>
        <p:spPr>
          <a:xfrm>
            <a:off x="6324767" y="1773356"/>
            <a:ext cx="4954023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8244" y="2220285"/>
            <a:ext cx="3322493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5267" y="5155135"/>
            <a:ext cx="3315472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8241" y="4880532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8" name="Rectangle 77"/>
          <p:cNvSpPr/>
          <p:nvPr/>
        </p:nvSpPr>
        <p:spPr>
          <a:xfrm>
            <a:off x="865265" y="1710413"/>
            <a:ext cx="3315472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990156" y="1830583"/>
            <a:ext cx="306569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0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4445003" y="2220285"/>
            <a:ext cx="3322493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52025" y="5155135"/>
            <a:ext cx="3315472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45000" y="4880532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3" name="Rectangle 82"/>
          <p:cNvSpPr/>
          <p:nvPr/>
        </p:nvSpPr>
        <p:spPr>
          <a:xfrm>
            <a:off x="4452024" y="1710413"/>
            <a:ext cx="3315472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6915" y="1830583"/>
            <a:ext cx="306569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8026403" y="2220285"/>
            <a:ext cx="3322493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half" idx="23"/>
          </p:nvPr>
        </p:nvSpPr>
        <p:spPr>
          <a:xfrm>
            <a:off x="8033425" y="5155135"/>
            <a:ext cx="3315472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24"/>
          </p:nvPr>
        </p:nvSpPr>
        <p:spPr>
          <a:xfrm>
            <a:off x="8026400" y="4880532"/>
            <a:ext cx="3324755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8" name="Rectangle 87"/>
          <p:cNvSpPr/>
          <p:nvPr/>
        </p:nvSpPr>
        <p:spPr>
          <a:xfrm>
            <a:off x="8033424" y="1710413"/>
            <a:ext cx="3315472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89" name="Text Placeholder 3"/>
          <p:cNvSpPr>
            <a:spLocks noGrp="1"/>
          </p:cNvSpPr>
          <p:nvPr>
            <p:ph type="body" sz="half" idx="25"/>
          </p:nvPr>
        </p:nvSpPr>
        <p:spPr>
          <a:xfrm>
            <a:off x="8158315" y="1830583"/>
            <a:ext cx="306569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00389" y="4639711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25789" y="2087867"/>
            <a:ext cx="2444555" cy="2443827"/>
          </a:xfrm>
          <a:prstGeom prst="diamond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7"/>
          </p:nvPr>
        </p:nvSpPr>
        <p:spPr>
          <a:xfrm>
            <a:off x="3420356" y="2555420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146121" y="3102893"/>
            <a:ext cx="2444555" cy="2443827"/>
          </a:xfrm>
          <a:prstGeom prst="diamond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152501" y="4639711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866453" y="2087867"/>
            <a:ext cx="2444555" cy="2443827"/>
          </a:xfrm>
          <a:prstGeom prst="diamond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3"/>
          </p:nvPr>
        </p:nvSpPr>
        <p:spPr>
          <a:xfrm>
            <a:off x="6874101" y="2555420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586785" y="3102893"/>
            <a:ext cx="2444555" cy="2443827"/>
          </a:xfrm>
          <a:prstGeom prst="diamond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5"/>
          </p:nvPr>
        </p:nvSpPr>
        <p:spPr>
          <a:xfrm>
            <a:off x="8581717" y="4639711"/>
            <a:ext cx="189535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5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307117" y="2087867"/>
            <a:ext cx="2444555" cy="2443827"/>
          </a:xfrm>
          <a:prstGeom prst="diamond">
            <a:avLst/>
          </a:prstGeom>
          <a:ln w="28575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1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7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4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1000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4149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7123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8" name="Rectangle 77"/>
          <p:cNvSpPr/>
          <p:nvPr/>
        </p:nvSpPr>
        <p:spPr>
          <a:xfrm>
            <a:off x="768022" y="1604356"/>
            <a:ext cx="2490284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861829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511630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44778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0"/>
          </p:nvPr>
        </p:nvSpPr>
        <p:spPr>
          <a:xfrm>
            <a:off x="3437752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4" name="Rectangle 43"/>
          <p:cNvSpPr/>
          <p:nvPr/>
        </p:nvSpPr>
        <p:spPr>
          <a:xfrm>
            <a:off x="3518651" y="1604356"/>
            <a:ext cx="2490284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1"/>
          </p:nvPr>
        </p:nvSpPr>
        <p:spPr>
          <a:xfrm>
            <a:off x="3612458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6246042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3"/>
          </p:nvPr>
        </p:nvSpPr>
        <p:spPr>
          <a:xfrm>
            <a:off x="6179190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4"/>
          </p:nvPr>
        </p:nvSpPr>
        <p:spPr>
          <a:xfrm>
            <a:off x="6172164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9" name="Rectangle 48"/>
          <p:cNvSpPr/>
          <p:nvPr/>
        </p:nvSpPr>
        <p:spPr>
          <a:xfrm>
            <a:off x="6253063" y="1604356"/>
            <a:ext cx="2490284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5"/>
          </p:nvPr>
        </p:nvSpPr>
        <p:spPr>
          <a:xfrm>
            <a:off x="6346870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6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8963878" y="2114227"/>
            <a:ext cx="2495557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2434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7"/>
          </p:nvPr>
        </p:nvSpPr>
        <p:spPr>
          <a:xfrm>
            <a:off x="8897026" y="5028135"/>
            <a:ext cx="2576857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8" name="Text Placeholder 3"/>
          <p:cNvSpPr>
            <a:spLocks noGrp="1"/>
          </p:cNvSpPr>
          <p:nvPr>
            <p:ph type="body" sz="half" idx="28"/>
          </p:nvPr>
        </p:nvSpPr>
        <p:spPr>
          <a:xfrm>
            <a:off x="8890000" y="4753532"/>
            <a:ext cx="2584072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9" name="Rectangle 58"/>
          <p:cNvSpPr/>
          <p:nvPr/>
        </p:nvSpPr>
        <p:spPr>
          <a:xfrm>
            <a:off x="8970899" y="1604356"/>
            <a:ext cx="2490284" cy="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9"/>
          </p:nvPr>
        </p:nvSpPr>
        <p:spPr>
          <a:xfrm>
            <a:off x="9064706" y="1724526"/>
            <a:ext cx="2302671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/>
      <p:bldP spid="4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57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70778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03927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900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8" name="Rectangle 77"/>
          <p:cNvSpPr/>
          <p:nvPr/>
        </p:nvSpPr>
        <p:spPr>
          <a:xfrm>
            <a:off x="677800" y="1622925"/>
            <a:ext cx="2049781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7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55013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863110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796259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 Placeholder 3"/>
          <p:cNvSpPr>
            <a:spLocks noGrp="1"/>
          </p:cNvSpPr>
          <p:nvPr>
            <p:ph type="body" sz="half" idx="20"/>
          </p:nvPr>
        </p:nvSpPr>
        <p:spPr>
          <a:xfrm>
            <a:off x="2789232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6" name="Rectangle 65"/>
          <p:cNvSpPr/>
          <p:nvPr/>
        </p:nvSpPr>
        <p:spPr>
          <a:xfrm>
            <a:off x="2870132" y="1622925"/>
            <a:ext cx="2049781" cy="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2947345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5059398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23"/>
          </p:nvPr>
        </p:nvSpPr>
        <p:spPr>
          <a:xfrm>
            <a:off x="4992547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 Placeholder 3"/>
          <p:cNvSpPr>
            <a:spLocks noGrp="1"/>
          </p:cNvSpPr>
          <p:nvPr>
            <p:ph type="body" sz="half" idx="24"/>
          </p:nvPr>
        </p:nvSpPr>
        <p:spPr>
          <a:xfrm>
            <a:off x="4985520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1" name="Rectangle 70"/>
          <p:cNvSpPr/>
          <p:nvPr/>
        </p:nvSpPr>
        <p:spPr>
          <a:xfrm>
            <a:off x="5066420" y="1622925"/>
            <a:ext cx="2049781" cy="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72" name="Text Placeholder 3"/>
          <p:cNvSpPr>
            <a:spLocks noGrp="1"/>
          </p:cNvSpPr>
          <p:nvPr>
            <p:ph type="body" sz="half" idx="25"/>
          </p:nvPr>
        </p:nvSpPr>
        <p:spPr>
          <a:xfrm>
            <a:off x="5143633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73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7251248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7"/>
          </p:nvPr>
        </p:nvSpPr>
        <p:spPr>
          <a:xfrm>
            <a:off x="7184396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 Placeholder 3"/>
          <p:cNvSpPr>
            <a:spLocks noGrp="1"/>
          </p:cNvSpPr>
          <p:nvPr>
            <p:ph type="body" sz="half" idx="28"/>
          </p:nvPr>
        </p:nvSpPr>
        <p:spPr>
          <a:xfrm>
            <a:off x="7177369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1" name="Rectangle 80"/>
          <p:cNvSpPr/>
          <p:nvPr/>
        </p:nvSpPr>
        <p:spPr>
          <a:xfrm>
            <a:off x="7258270" y="1622925"/>
            <a:ext cx="2049781" cy="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9"/>
          </p:nvPr>
        </p:nvSpPr>
        <p:spPr>
          <a:xfrm>
            <a:off x="7335483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9437020" y="2132797"/>
            <a:ext cx="2054121" cy="2522991"/>
          </a:xfrm>
          <a:prstGeom prst="downArrowCallout">
            <a:avLst>
              <a:gd name="adj1" fmla="val 35178"/>
              <a:gd name="adj2" fmla="val 13059"/>
              <a:gd name="adj3" fmla="val 7566"/>
              <a:gd name="adj4" fmla="val 93840"/>
            </a:avLst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half" idx="31"/>
          </p:nvPr>
        </p:nvSpPr>
        <p:spPr>
          <a:xfrm>
            <a:off x="9370168" y="5059404"/>
            <a:ext cx="2121040" cy="846795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 algn="ctr"/>
            <a:r>
              <a:rPr lang="zh-CN" altLang="en-US" sz="1335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单击此处编辑母版文本样式</a:t>
            </a:r>
            <a:endParaRPr lang="zh-CN" altLang="en-US" sz="1335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5" name="Text Placeholder 3"/>
          <p:cNvSpPr>
            <a:spLocks noGrp="1"/>
          </p:cNvSpPr>
          <p:nvPr>
            <p:ph type="body" sz="half" idx="32"/>
          </p:nvPr>
        </p:nvSpPr>
        <p:spPr>
          <a:xfrm>
            <a:off x="9363141" y="4784801"/>
            <a:ext cx="212697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5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6" name="Rectangle 85"/>
          <p:cNvSpPr/>
          <p:nvPr/>
        </p:nvSpPr>
        <p:spPr>
          <a:xfrm>
            <a:off x="9444042" y="1622925"/>
            <a:ext cx="2049781" cy="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5" dirty="0">
              <a:latin typeface="微软雅黑" panose="020B0503020204020204" pitchFamily="34" charset="-122"/>
            </a:endParaRPr>
          </a:p>
        </p:txBody>
      </p:sp>
      <p:sp>
        <p:nvSpPr>
          <p:cNvPr id="87" name="Text Placeholder 3"/>
          <p:cNvSpPr>
            <a:spLocks noGrp="1"/>
          </p:cNvSpPr>
          <p:nvPr>
            <p:ph type="body" sz="half" idx="33"/>
          </p:nvPr>
        </p:nvSpPr>
        <p:spPr>
          <a:xfrm>
            <a:off x="9521255" y="1743095"/>
            <a:ext cx="1895355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grpSp>
        <p:nvGrpSpPr>
          <p:cNvPr id="31" name="Group 300"/>
          <p:cNvGrpSpPr/>
          <p:nvPr/>
        </p:nvGrpSpPr>
        <p:grpSpPr>
          <a:xfrm>
            <a:off x="612067" y="1872883"/>
            <a:ext cx="5176696" cy="2707424"/>
            <a:chOff x="2844800" y="1304396"/>
            <a:chExt cx="2803525" cy="1466250"/>
          </a:xfrm>
        </p:grpSpPr>
        <p:grpSp>
          <p:nvGrpSpPr>
            <p:cNvPr id="3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37" name="Freeform 12"/>
              <p:cNvSpPr/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9" name="Freeform 21"/>
              <p:cNvSpPr/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34" name="Freeform 15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16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4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438696" y="2013587"/>
            <a:ext cx="3535163" cy="218089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grpSp>
        <p:nvGrpSpPr>
          <p:cNvPr id="18" name="Group 29"/>
          <p:cNvGrpSpPr/>
          <p:nvPr/>
        </p:nvGrpSpPr>
        <p:grpSpPr>
          <a:xfrm>
            <a:off x="5133752" y="1731349"/>
            <a:ext cx="1945525" cy="4155551"/>
            <a:chOff x="3205386" y="1562392"/>
            <a:chExt cx="1459144" cy="3116662"/>
          </a:xfrm>
          <a:effectLst/>
        </p:grpSpPr>
        <p:sp>
          <p:nvSpPr>
            <p:cNvPr id="19" name="Freeform 18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68894" y="2303485"/>
            <a:ext cx="1675244" cy="3043737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4365006"/>
            <a:ext cx="12192000" cy="24929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cxnSp>
        <p:nvCxnSpPr>
          <p:cNvPr id="38" name="Straight Line buttom"/>
          <p:cNvCxnSpPr/>
          <p:nvPr/>
        </p:nvCxnSpPr>
        <p:spPr>
          <a:xfrm>
            <a:off x="0" y="4365005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438652" y="1934377"/>
            <a:ext cx="3403643" cy="2708115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r>
                <a:rPr lang="en-US" sz="2400" dirty="0">
                  <a:latin typeface="微软雅黑" panose="020B0503020204020204" pitchFamily="34" charset="-122"/>
                </a:rPr>
                <a:t> </a:t>
              </a:r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rtl="1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93535" y="2062632"/>
            <a:ext cx="3090911" cy="1747861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cxnSp>
        <p:nvCxnSpPr>
          <p:cNvPr id="18" name="Straight Line buttom"/>
          <p:cNvCxnSpPr/>
          <p:nvPr/>
        </p:nvCxnSpPr>
        <p:spPr>
          <a:xfrm>
            <a:off x="0" y="4363412"/>
            <a:ext cx="1219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4365006"/>
            <a:ext cx="12192000" cy="24929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grpSp>
        <p:nvGrpSpPr>
          <p:cNvPr id="31" name="Group 29"/>
          <p:cNvGrpSpPr/>
          <p:nvPr/>
        </p:nvGrpSpPr>
        <p:grpSpPr>
          <a:xfrm>
            <a:off x="903452" y="1431958"/>
            <a:ext cx="2196983" cy="4642471"/>
            <a:chOff x="3189614" y="1562392"/>
            <a:chExt cx="1474916" cy="3116662"/>
          </a:xfrm>
          <a:effectLst/>
        </p:grpSpPr>
        <p:sp>
          <p:nvSpPr>
            <p:cNvPr id="33" name="Freeform 32"/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grpSp>
          <p:nvGrpSpPr>
            <p:cNvPr id="34" name="Group 20"/>
            <p:cNvGrpSpPr/>
            <p:nvPr/>
          </p:nvGrpSpPr>
          <p:grpSpPr>
            <a:xfrm>
              <a:off x="3189738" y="1991495"/>
              <a:ext cx="23663" cy="645898"/>
              <a:chOff x="3392428" y="1951545"/>
              <a:chExt cx="27432" cy="735419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pic>
        <p:nvPicPr>
          <p:cNvPr id="44" name="Picture 43" descr="shadow.pn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501393" y="6074429"/>
            <a:ext cx="3094309" cy="317500"/>
          </a:xfrm>
          <a:prstGeom prst="rect">
            <a:avLst/>
          </a:prstGeom>
        </p:spPr>
      </p:pic>
      <p:sp>
        <p:nvSpPr>
          <p:cNvPr id="4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77921" y="2085073"/>
            <a:ext cx="1871539" cy="338644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45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558336" y="1602393"/>
            <a:ext cx="5867577" cy="4668552"/>
            <a:chOff x="2094899" y="1081795"/>
            <a:chExt cx="4400683" cy="3501414"/>
          </a:xfrm>
        </p:grpSpPr>
        <p:sp>
          <p:nvSpPr>
            <p:cNvPr id="22" name="Rectangle 21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r>
                <a:rPr lang="en-US" sz="2400" dirty="0">
                  <a:latin typeface="微软雅黑" panose="020B0503020204020204" pitchFamily="34" charset="-122"/>
                </a:rPr>
                <a:t> </a:t>
              </a:r>
              <a:endParaRPr 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08961" y="1823491"/>
            <a:ext cx="5344831" cy="301315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78174" y="1674245"/>
            <a:ext cx="4435653" cy="5748840"/>
            <a:chOff x="2908630" y="1255684"/>
            <a:chExt cx="3326740" cy="4311630"/>
          </a:xfrm>
        </p:grpSpPr>
        <p:grpSp>
          <p:nvGrpSpPr>
            <p:cNvPr id="14" name="Group 66"/>
            <p:cNvGrpSpPr/>
            <p:nvPr/>
          </p:nvGrpSpPr>
          <p:grpSpPr>
            <a:xfrm>
              <a:off x="2908630" y="1255684"/>
              <a:ext cx="3326740" cy="4311630"/>
              <a:chOff x="1208088" y="2017712"/>
              <a:chExt cx="1206500" cy="1563688"/>
            </a:xfrm>
          </p:grpSpPr>
          <p:sp>
            <p:nvSpPr>
              <p:cNvPr id="18" name="Rectangle 6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9" name="Rectangle 7"/>
              <p:cNvSpPr>
                <a:spLocks noChangeArrowheads="1"/>
              </p:cNvSpPr>
              <p:nvPr/>
            </p:nvSpPr>
            <p:spPr bwMode="auto">
              <a:xfrm>
                <a:off x="1319213" y="2152650"/>
                <a:ext cx="969963" cy="12969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" name="Freeform 8"/>
              <p:cNvSpPr>
                <a:spLocks noEditPoints="1"/>
              </p:cNvSpPr>
              <p:nvPr/>
            </p:nvSpPr>
            <p:spPr bwMode="auto">
              <a:xfrm>
                <a:off x="1208088" y="2017712"/>
                <a:ext cx="1206500" cy="1563688"/>
              </a:xfrm>
              <a:custGeom>
                <a:avLst/>
                <a:gdLst/>
                <a:ahLst/>
                <a:cxnLst>
                  <a:cxn ang="0">
                    <a:pos x="666" y="35"/>
                  </a:cxn>
                  <a:cxn ang="0">
                    <a:pos x="631" y="0"/>
                  </a:cxn>
                  <a:cxn ang="0">
                    <a:pos x="34" y="0"/>
                  </a:cxn>
                  <a:cxn ang="0">
                    <a:pos x="0" y="35"/>
                  </a:cxn>
                  <a:cxn ang="0">
                    <a:pos x="0" y="829"/>
                  </a:cxn>
                  <a:cxn ang="0">
                    <a:pos x="34" y="864"/>
                  </a:cxn>
                  <a:cxn ang="0">
                    <a:pos x="631" y="864"/>
                  </a:cxn>
                  <a:cxn ang="0">
                    <a:pos x="666" y="829"/>
                  </a:cxn>
                  <a:cxn ang="0">
                    <a:pos x="666" y="35"/>
                  </a:cxn>
                  <a:cxn ang="0">
                    <a:pos x="597" y="791"/>
                  </a:cxn>
                  <a:cxn ang="0">
                    <a:pos x="66" y="791"/>
                  </a:cxn>
                  <a:cxn ang="0">
                    <a:pos x="66" y="76"/>
                  </a:cxn>
                  <a:cxn ang="0">
                    <a:pos x="597" y="76"/>
                  </a:cxn>
                  <a:cxn ang="0">
                    <a:pos x="597" y="791"/>
                  </a:cxn>
                </a:cxnLst>
                <a:rect l="0" t="0" r="r" b="b"/>
                <a:pathLst>
                  <a:path w="666" h="864">
                    <a:moveTo>
                      <a:pt x="666" y="35"/>
                    </a:moveTo>
                    <a:cubicBezTo>
                      <a:pt x="666" y="16"/>
                      <a:pt x="650" y="0"/>
                      <a:pt x="63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829"/>
                      <a:pt x="0" y="829"/>
                      <a:pt x="0" y="829"/>
                    </a:cubicBezTo>
                    <a:cubicBezTo>
                      <a:pt x="0" y="849"/>
                      <a:pt x="15" y="864"/>
                      <a:pt x="34" y="864"/>
                    </a:cubicBezTo>
                    <a:cubicBezTo>
                      <a:pt x="631" y="864"/>
                      <a:pt x="631" y="864"/>
                      <a:pt x="631" y="864"/>
                    </a:cubicBezTo>
                    <a:cubicBezTo>
                      <a:pt x="650" y="864"/>
                      <a:pt x="666" y="849"/>
                      <a:pt x="666" y="829"/>
                    </a:cubicBezTo>
                    <a:cubicBezTo>
                      <a:pt x="666" y="35"/>
                      <a:pt x="666" y="35"/>
                      <a:pt x="666" y="35"/>
                    </a:cubicBezTo>
                    <a:moveTo>
                      <a:pt x="597" y="791"/>
                    </a:moveTo>
                    <a:cubicBezTo>
                      <a:pt x="66" y="791"/>
                      <a:pt x="66" y="791"/>
                      <a:pt x="66" y="791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597" y="76"/>
                      <a:pt x="597" y="76"/>
                      <a:pt x="597" y="76"/>
                    </a:cubicBezTo>
                    <a:cubicBezTo>
                      <a:pt x="597" y="791"/>
                      <a:pt x="597" y="791"/>
                      <a:pt x="597" y="791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471627" y="1357124"/>
              <a:ext cx="200746" cy="20074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2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286721" y="2170340"/>
            <a:ext cx="3566033" cy="4768328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29" name="Round Same Side Corner Rectangle 28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C136B7D2-B98C-44FD-8D04-7EC62A564975}" type="slidenum">
              <a:rPr lang="en-US" smtClean="0"/>
            </a:fld>
            <a:endParaRPr lang="en-US" dirty="0"/>
          </a:p>
        </p:txBody>
      </p:sp>
      <p:grpSp>
        <p:nvGrpSpPr>
          <p:cNvPr id="41" name="Group 300"/>
          <p:cNvGrpSpPr/>
          <p:nvPr/>
        </p:nvGrpSpPr>
        <p:grpSpPr>
          <a:xfrm>
            <a:off x="996304" y="1975549"/>
            <a:ext cx="5176696" cy="2707424"/>
            <a:chOff x="2844800" y="1304396"/>
            <a:chExt cx="2803525" cy="1466250"/>
          </a:xfrm>
        </p:grpSpPr>
        <p:grpSp>
          <p:nvGrpSpPr>
            <p:cNvPr id="42" name="Group 44"/>
            <p:cNvGrpSpPr/>
            <p:nvPr/>
          </p:nvGrpSpPr>
          <p:grpSpPr>
            <a:xfrm>
              <a:off x="3209925" y="1304396"/>
              <a:ext cx="2073275" cy="1397000"/>
              <a:chOff x="4843457" y="992546"/>
              <a:chExt cx="2073275" cy="1397000"/>
            </a:xfrm>
          </p:grpSpPr>
          <p:sp>
            <p:nvSpPr>
              <p:cNvPr id="47" name="Freeform 12"/>
              <p:cNvSpPr/>
              <p:nvPr/>
            </p:nvSpPr>
            <p:spPr bwMode="auto">
              <a:xfrm>
                <a:off x="4843457" y="992546"/>
                <a:ext cx="2073275" cy="1397000"/>
              </a:xfrm>
              <a:custGeom>
                <a:avLst/>
                <a:gdLst/>
                <a:ahLst/>
                <a:cxnLst>
                  <a:cxn ang="0">
                    <a:pos x="1146" y="737"/>
                  </a:cxn>
                  <a:cxn ang="0">
                    <a:pos x="1120" y="772"/>
                  </a:cxn>
                  <a:cxn ang="0">
                    <a:pos x="26" y="772"/>
                  </a:cxn>
                  <a:cxn ang="0">
                    <a:pos x="0" y="737"/>
                  </a:cxn>
                  <a:cxn ang="0">
                    <a:pos x="0" y="35"/>
                  </a:cxn>
                  <a:cxn ang="0">
                    <a:pos x="26" y="0"/>
                  </a:cxn>
                  <a:cxn ang="0">
                    <a:pos x="1120" y="0"/>
                  </a:cxn>
                  <a:cxn ang="0">
                    <a:pos x="1146" y="35"/>
                  </a:cxn>
                  <a:cxn ang="0">
                    <a:pos x="1146" y="737"/>
                  </a:cxn>
                </a:cxnLst>
                <a:rect l="0" t="0" r="r" b="b"/>
                <a:pathLst>
                  <a:path w="1146" h="772">
                    <a:moveTo>
                      <a:pt x="1146" y="737"/>
                    </a:moveTo>
                    <a:cubicBezTo>
                      <a:pt x="1146" y="756"/>
                      <a:pt x="1134" y="772"/>
                      <a:pt x="1120" y="772"/>
                    </a:cubicBezTo>
                    <a:cubicBezTo>
                      <a:pt x="26" y="772"/>
                      <a:pt x="26" y="772"/>
                      <a:pt x="26" y="772"/>
                    </a:cubicBezTo>
                    <a:cubicBezTo>
                      <a:pt x="12" y="772"/>
                      <a:pt x="0" y="756"/>
                      <a:pt x="0" y="73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2" y="0"/>
                      <a:pt x="26" y="0"/>
                    </a:cubicBezTo>
                    <a:cubicBezTo>
                      <a:pt x="1120" y="0"/>
                      <a:pt x="1120" y="0"/>
                      <a:pt x="1120" y="0"/>
                    </a:cubicBezTo>
                    <a:cubicBezTo>
                      <a:pt x="1134" y="0"/>
                      <a:pt x="1146" y="16"/>
                      <a:pt x="1146" y="35"/>
                    </a:cubicBezTo>
                    <a:cubicBezTo>
                      <a:pt x="1146" y="737"/>
                      <a:pt x="1146" y="737"/>
                      <a:pt x="1146" y="73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926007" y="1068746"/>
                <a:ext cx="1914525" cy="11811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1"/>
              <p:cNvSpPr/>
              <p:nvPr/>
            </p:nvSpPr>
            <p:spPr bwMode="auto">
              <a:xfrm>
                <a:off x="4936351" y="1068746"/>
                <a:ext cx="1901825" cy="1089025"/>
              </a:xfrm>
              <a:custGeom>
                <a:avLst/>
                <a:gdLst/>
                <a:ahLst/>
                <a:cxnLst>
                  <a:cxn ang="0">
                    <a:pos x="1198" y="0"/>
                  </a:cxn>
                  <a:cxn ang="0">
                    <a:pos x="0" y="0"/>
                  </a:cxn>
                  <a:cxn ang="0">
                    <a:pos x="1198" y="686"/>
                  </a:cxn>
                  <a:cxn ang="0">
                    <a:pos x="1198" y="0"/>
                  </a:cxn>
                </a:cxnLst>
                <a:rect l="0" t="0" r="r" b="b"/>
                <a:pathLst>
                  <a:path w="1198" h="686">
                    <a:moveTo>
                      <a:pt x="1198" y="0"/>
                    </a:moveTo>
                    <a:lnTo>
                      <a:pt x="0" y="0"/>
                    </a:lnTo>
                    <a:lnTo>
                      <a:pt x="1198" y="686"/>
                    </a:lnTo>
                    <a:lnTo>
                      <a:pt x="1198" y="0"/>
                    </a:lnTo>
                    <a:close/>
                  </a:path>
                </a:pathLst>
              </a:custGeom>
              <a:solidFill>
                <a:schemeClr val="bg1">
                  <a:alpha val="23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2844800" y="2648409"/>
              <a:ext cx="2803525" cy="122237"/>
              <a:chOff x="4462463" y="2425701"/>
              <a:chExt cx="2803525" cy="122237"/>
            </a:xfrm>
          </p:grpSpPr>
          <p:sp>
            <p:nvSpPr>
              <p:cNvPr id="44" name="Freeform 15"/>
              <p:cNvSpPr/>
              <p:nvPr/>
            </p:nvSpPr>
            <p:spPr bwMode="auto">
              <a:xfrm>
                <a:off x="4462463" y="2481263"/>
                <a:ext cx="2800350" cy="66675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68" y="37"/>
                  </a:cxn>
                  <a:cxn ang="0">
                    <a:pos x="1487" y="37"/>
                  </a:cxn>
                  <a:cxn ang="0">
                    <a:pos x="1546" y="12"/>
                  </a:cxn>
                  <a:cxn ang="0">
                    <a:pos x="1547" y="0"/>
                  </a:cxn>
                  <a:cxn ang="0">
                    <a:pos x="10" y="5"/>
                  </a:cxn>
                </a:cxnLst>
                <a:rect l="0" t="0" r="r" b="b"/>
                <a:pathLst>
                  <a:path w="1547" h="37">
                    <a:moveTo>
                      <a:pt x="10" y="5"/>
                    </a:moveTo>
                    <a:cubicBezTo>
                      <a:pt x="10" y="5"/>
                      <a:pt x="0" y="23"/>
                      <a:pt x="68" y="37"/>
                    </a:cubicBezTo>
                    <a:cubicBezTo>
                      <a:pt x="1487" y="37"/>
                      <a:pt x="1487" y="37"/>
                      <a:pt x="1487" y="37"/>
                    </a:cubicBezTo>
                    <a:cubicBezTo>
                      <a:pt x="1487" y="37"/>
                      <a:pt x="1534" y="34"/>
                      <a:pt x="1546" y="12"/>
                    </a:cubicBezTo>
                    <a:cubicBezTo>
                      <a:pt x="1547" y="0"/>
                      <a:pt x="1547" y="0"/>
                      <a:pt x="1547" y="0"/>
                    </a:cubicBezTo>
                    <a:lnTo>
                      <a:pt x="10" y="5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5" name="Freeform 16"/>
              <p:cNvSpPr/>
              <p:nvPr/>
            </p:nvSpPr>
            <p:spPr bwMode="auto">
              <a:xfrm>
                <a:off x="4478338" y="2425701"/>
                <a:ext cx="2787650" cy="841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38"/>
                  </a:cxn>
                  <a:cxn ang="0">
                    <a:pos x="16" y="43"/>
                  </a:cxn>
                  <a:cxn ang="0">
                    <a:pos x="1522" y="43"/>
                  </a:cxn>
                  <a:cxn ang="0">
                    <a:pos x="1538" y="40"/>
                  </a:cxn>
                  <a:cxn ang="0">
                    <a:pos x="1538" y="0"/>
                  </a:cxn>
                  <a:cxn ang="0">
                    <a:pos x="1" y="0"/>
                  </a:cxn>
                </a:cxnLst>
                <a:rect l="0" t="0" r="r" b="b"/>
                <a:pathLst>
                  <a:path w="1540" h="47">
                    <a:moveTo>
                      <a:pt x="1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" y="47"/>
                      <a:pt x="16" y="43"/>
                      <a:pt x="16" y="43"/>
                    </a:cubicBezTo>
                    <a:cubicBezTo>
                      <a:pt x="1522" y="43"/>
                      <a:pt x="1522" y="43"/>
                      <a:pt x="1522" y="43"/>
                    </a:cubicBezTo>
                    <a:cubicBezTo>
                      <a:pt x="1540" y="45"/>
                      <a:pt x="1538" y="40"/>
                      <a:pt x="1538" y="40"/>
                    </a:cubicBezTo>
                    <a:cubicBezTo>
                      <a:pt x="1538" y="0"/>
                      <a:pt x="1538" y="0"/>
                      <a:pt x="1538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42000">
                    <a:schemeClr val="bg1">
                      <a:lumMod val="75000"/>
                    </a:schemeClr>
                  </a:gs>
                  <a:gs pos="6000">
                    <a:schemeClr val="bg1">
                      <a:lumMod val="85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Freeform 31"/>
              <p:cNvSpPr/>
              <p:nvPr/>
            </p:nvSpPr>
            <p:spPr bwMode="auto">
              <a:xfrm>
                <a:off x="5672138" y="2425701"/>
                <a:ext cx="392113" cy="44450"/>
              </a:xfrm>
              <a:custGeom>
                <a:avLst/>
                <a:gdLst/>
                <a:ahLst/>
                <a:cxnLst>
                  <a:cxn ang="0">
                    <a:pos x="20" y="22"/>
                  </a:cxn>
                  <a:cxn ang="0">
                    <a:pos x="198" y="22"/>
                  </a:cxn>
                  <a:cxn ang="0">
                    <a:pos x="215" y="1"/>
                  </a:cxn>
                  <a:cxn ang="0">
                    <a:pos x="6" y="0"/>
                  </a:cxn>
                  <a:cxn ang="0">
                    <a:pos x="20" y="22"/>
                  </a:cxn>
                </a:cxnLst>
                <a:rect l="0" t="0" r="r" b="b"/>
                <a:pathLst>
                  <a:path w="217" h="25">
                    <a:moveTo>
                      <a:pt x="20" y="22"/>
                    </a:moveTo>
                    <a:cubicBezTo>
                      <a:pt x="198" y="22"/>
                      <a:pt x="198" y="22"/>
                      <a:pt x="198" y="22"/>
                    </a:cubicBezTo>
                    <a:cubicBezTo>
                      <a:pt x="198" y="22"/>
                      <a:pt x="217" y="25"/>
                      <a:pt x="21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0"/>
                      <a:pt x="20" y="22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 dirty="0"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5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822933" y="2116253"/>
            <a:ext cx="3535163" cy="2180896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31" name="Flowchart: Off-page Connector 30"/>
          <p:cNvSpPr/>
          <p:nvPr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516467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44" name="Round Same Side Corner Rectangle 43"/>
          <p:cNvSpPr/>
          <p:nvPr/>
        </p:nvSpPr>
        <p:spPr>
          <a:xfrm rot="16200000" flipH="1">
            <a:off x="11731145" y="6331908"/>
            <a:ext cx="384047" cy="53766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2442" y="6408717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fld id="{FC2F9A23-C198-400F-8406-23838F372659}" type="slidenum">
              <a:rPr lang="zh-CN" altLang="en-US" smtClean="0"/>
            </a:fld>
            <a:endParaRPr lang="zh-CN" alt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736663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6664" y="3227943"/>
            <a:ext cx="2481605" cy="5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16"/>
          </p:nvPr>
        </p:nvSpPr>
        <p:spPr>
          <a:xfrm>
            <a:off x="736664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501466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501467" y="3227943"/>
            <a:ext cx="2481605" cy="56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501467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5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244666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244667" y="3227943"/>
            <a:ext cx="2481605" cy="561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244667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987866" y="1409834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8987867" y="3227943"/>
            <a:ext cx="2481605" cy="5612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57" name="Text Placeholder 3"/>
          <p:cNvSpPr>
            <a:spLocks noGrp="1"/>
          </p:cNvSpPr>
          <p:nvPr>
            <p:ph type="body" sz="half" idx="22"/>
          </p:nvPr>
        </p:nvSpPr>
        <p:spPr>
          <a:xfrm>
            <a:off x="8987867" y="3241367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58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36663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36664" y="5789416"/>
            <a:ext cx="2481605" cy="5612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0" name="Text Placeholder 3"/>
          <p:cNvSpPr>
            <a:spLocks noGrp="1"/>
          </p:cNvSpPr>
          <p:nvPr>
            <p:ph type="body" sz="half" idx="24"/>
          </p:nvPr>
        </p:nvSpPr>
        <p:spPr>
          <a:xfrm>
            <a:off x="736664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61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3501466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501467" y="5789416"/>
            <a:ext cx="2481605" cy="5612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3" name="Text Placeholder 3"/>
          <p:cNvSpPr>
            <a:spLocks noGrp="1"/>
          </p:cNvSpPr>
          <p:nvPr>
            <p:ph type="body" sz="half" idx="26"/>
          </p:nvPr>
        </p:nvSpPr>
        <p:spPr>
          <a:xfrm>
            <a:off x="3501467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64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6244666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244667" y="5789416"/>
            <a:ext cx="2481605" cy="561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6" name="Text Placeholder 3"/>
          <p:cNvSpPr>
            <a:spLocks noGrp="1"/>
          </p:cNvSpPr>
          <p:nvPr>
            <p:ph type="body" sz="half" idx="28"/>
          </p:nvPr>
        </p:nvSpPr>
        <p:spPr>
          <a:xfrm>
            <a:off x="6244667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  <p:sp>
        <p:nvSpPr>
          <p:cNvPr id="67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8987866" y="3971308"/>
            <a:ext cx="2481605" cy="1805409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8987867" y="5789416"/>
            <a:ext cx="2481605" cy="561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69" name="Text Placeholder 3"/>
          <p:cNvSpPr>
            <a:spLocks noGrp="1"/>
          </p:cNvSpPr>
          <p:nvPr>
            <p:ph type="body" sz="half" idx="30"/>
          </p:nvPr>
        </p:nvSpPr>
        <p:spPr>
          <a:xfrm>
            <a:off x="8987867" y="5802840"/>
            <a:ext cx="2481605" cy="50897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985788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25458" y="1687978"/>
            <a:ext cx="3163241" cy="31623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935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65" y="365041"/>
            <a:ext cx="10516473" cy="132525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AFF96A0B-D013-4F07-80AC-CA47C8F94C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F6F80BA7-3816-42AE-A7C0-0A497978291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C233-A164-424D-B5E7-A2108FF41255}" type="datetime1">
              <a:rPr lang="zh-CN" altLang="en-US" smtClean="0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0FB5-5F75-6549-BD6E-B606B64E1FB7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534" y="270864"/>
            <a:ext cx="10176933" cy="629889"/>
          </a:xfrm>
          <a:prstGeom prst="rect">
            <a:avLst/>
          </a:prstGeom>
        </p:spPr>
        <p:txBody>
          <a:bodyPr lIns="81619" tIns="40810" rIns="81619" bIns="40810"/>
          <a:lstStyle>
            <a:lvl1pPr>
              <a:defRPr sz="37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advClick="0" advTm="8000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antinghei SC Demibold" panose="02000000000000000000" charset="-122"/>
                <a:ea typeface="Lantinghei SC Demibold" panose="02000000000000000000" charset="-122"/>
                <a:cs typeface="Lantinghei SC Demibold" panose="02000000000000000000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C9C1-9BBA-E04C-92BC-56E5B60A7DA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C886-AFD2-0843-BCE3-F49881B2A3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53" y="1"/>
            <a:ext cx="12294453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102454" y="-6815"/>
            <a:ext cx="12294453" cy="6858000"/>
          </a:xfrm>
          <a:prstGeom prst="rect">
            <a:avLst/>
          </a:prstGeom>
          <a:gradFill flip="none" rotWithShape="1">
            <a:gsLst>
              <a:gs pos="64000">
                <a:srgbClr val="101A35">
                  <a:alpha val="83000"/>
                </a:srgbClr>
              </a:gs>
              <a:gs pos="88000">
                <a:srgbClr val="1A2C57">
                  <a:alpha val="65000"/>
                </a:srgbClr>
              </a:gs>
              <a:gs pos="0">
                <a:srgbClr val="0F1932">
                  <a:alpha val="54000"/>
                </a:srgbClr>
              </a:gs>
              <a:gs pos="100000">
                <a:srgbClr val="050812">
                  <a:alpha val="65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3" tIns="48376" rIns="96753" bIns="48376"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9204" y="201136"/>
            <a:ext cx="2851339" cy="438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53" y="1"/>
            <a:ext cx="12294453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102454" y="-6815"/>
            <a:ext cx="12294453" cy="6858000"/>
          </a:xfrm>
          <a:prstGeom prst="rect">
            <a:avLst/>
          </a:prstGeom>
          <a:gradFill flip="none" rotWithShape="1">
            <a:gsLst>
              <a:gs pos="64000">
                <a:srgbClr val="101A35">
                  <a:alpha val="83000"/>
                </a:srgbClr>
              </a:gs>
              <a:gs pos="88000">
                <a:srgbClr val="1A2C57">
                  <a:alpha val="65000"/>
                </a:srgbClr>
              </a:gs>
              <a:gs pos="0">
                <a:srgbClr val="0F1932">
                  <a:alpha val="54000"/>
                </a:srgbClr>
              </a:gs>
              <a:gs pos="100000">
                <a:srgbClr val="050812">
                  <a:alpha val="65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53" tIns="48376" rIns="96753" bIns="48376"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9204" y="201136"/>
            <a:ext cx="2851339" cy="438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9" Type="http://schemas.openxmlformats.org/officeDocument/2006/relationships/image" Target="../media/image2.png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4" Type="http://schemas.openxmlformats.org/officeDocument/2006/relationships/theme" Target="../theme/theme2.xml"/><Relationship Id="rId53" Type="http://schemas.openxmlformats.org/officeDocument/2006/relationships/image" Target="../media/image2.png"/><Relationship Id="rId52" Type="http://schemas.openxmlformats.org/officeDocument/2006/relationships/slideLayout" Target="../slideLayouts/slideLayout100.xml"/><Relationship Id="rId51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98.xml"/><Relationship Id="rId5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3.xml"/><Relationship Id="rId44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52.xml"/><Relationship Id="rId39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3.xml"/><Relationship Id="rId34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41" r:id="rId44"/>
    <p:sldLayoutId id="2147483742" r:id="rId45"/>
    <p:sldLayoutId id="2147483743" r:id="rId46"/>
    <p:sldLayoutId id="2147483744" r:id="rId47"/>
    <p:sldLayoutId id="2147483745" r:id="rId48"/>
    <p:sldLayoutId id="2147483746" r:id="rId49"/>
    <p:sldLayoutId id="2147483747" r:id="rId50"/>
    <p:sldLayoutId id="2147483748" r:id="rId51"/>
    <p:sldLayoutId id="2147483749" r:id="rId52"/>
  </p:sldLayoutIdLst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92.jpeg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6" Type="http://schemas.openxmlformats.org/officeDocument/2006/relationships/slideLayout" Target="../slideLayouts/slideLayout96.xml"/><Relationship Id="rId15" Type="http://schemas.openxmlformats.org/officeDocument/2006/relationships/image" Target="../media/image97.png"/><Relationship Id="rId14" Type="http://schemas.openxmlformats.org/officeDocument/2006/relationships/image" Target="../media/image96.jpeg"/><Relationship Id="rId13" Type="http://schemas.openxmlformats.org/officeDocument/2006/relationships/image" Target="../media/image95.png"/><Relationship Id="rId12" Type="http://schemas.openxmlformats.org/officeDocument/2006/relationships/image" Target="../media/image94.png"/><Relationship Id="rId11" Type="http://schemas.openxmlformats.org/officeDocument/2006/relationships/image" Target="../media/image93.png"/><Relationship Id="rId10" Type="http://schemas.openxmlformats.org/officeDocument/2006/relationships/tags" Target="../tags/tag117.xml"/><Relationship Id="rId1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6.png"/><Relationship Id="rId8" Type="http://schemas.openxmlformats.org/officeDocument/2006/relationships/image" Target="../media/image105.svg"/><Relationship Id="rId7" Type="http://schemas.openxmlformats.org/officeDocument/2006/relationships/image" Target="../media/image104.png"/><Relationship Id="rId6" Type="http://schemas.openxmlformats.org/officeDocument/2006/relationships/image" Target="../media/image103.pn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4" Type="http://schemas.openxmlformats.org/officeDocument/2006/relationships/slideLayout" Target="../slideLayouts/slideLayout96.xml"/><Relationship Id="rId13" Type="http://schemas.openxmlformats.org/officeDocument/2006/relationships/image" Target="../media/image64.png"/><Relationship Id="rId12" Type="http://schemas.openxmlformats.org/officeDocument/2006/relationships/tags" Target="../tags/tag118.xml"/><Relationship Id="rId11" Type="http://schemas.openxmlformats.org/officeDocument/2006/relationships/image" Target="../media/image108.png"/><Relationship Id="rId10" Type="http://schemas.openxmlformats.org/officeDocument/2006/relationships/image" Target="../media/image107.png"/><Relationship Id="rId1" Type="http://schemas.openxmlformats.org/officeDocument/2006/relationships/image" Target="../media/image98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jpeg"/><Relationship Id="rId8" Type="http://schemas.openxmlformats.org/officeDocument/2006/relationships/image" Target="../media/image109.jpeg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5" Type="http://schemas.openxmlformats.org/officeDocument/2006/relationships/slideLayout" Target="../slideLayouts/slideLayout96.xml"/><Relationship Id="rId14" Type="http://schemas.openxmlformats.org/officeDocument/2006/relationships/image" Target="../media/image115.jpeg"/><Relationship Id="rId13" Type="http://schemas.openxmlformats.org/officeDocument/2006/relationships/image" Target="../media/image114.jpeg"/><Relationship Id="rId12" Type="http://schemas.openxmlformats.org/officeDocument/2006/relationships/image" Target="../media/image113.png"/><Relationship Id="rId11" Type="http://schemas.openxmlformats.org/officeDocument/2006/relationships/image" Target="../media/image112.jpeg"/><Relationship Id="rId10" Type="http://schemas.openxmlformats.org/officeDocument/2006/relationships/image" Target="../media/image111.jpeg"/><Relationship Id="rId1" Type="http://schemas.openxmlformats.org/officeDocument/2006/relationships/tags" Target="../tags/tag1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6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0" Type="http://schemas.openxmlformats.org/officeDocument/2006/relationships/slideLayout" Target="../slideLayouts/slideLayout96.xml"/><Relationship Id="rId2" Type="http://schemas.openxmlformats.org/officeDocument/2006/relationships/image" Target="../media/image8.png"/><Relationship Id="rId19" Type="http://schemas.openxmlformats.org/officeDocument/2006/relationships/image" Target="../media/image6.png"/><Relationship Id="rId18" Type="http://schemas.openxmlformats.org/officeDocument/2006/relationships/tags" Target="../tags/tag4.xml"/><Relationship Id="rId17" Type="http://schemas.openxmlformats.org/officeDocument/2006/relationships/image" Target="../media/image23.png"/><Relationship Id="rId16" Type="http://schemas.openxmlformats.org/officeDocument/2006/relationships/image" Target="../media/image22.svg"/><Relationship Id="rId15" Type="http://schemas.openxmlformats.org/officeDocument/2006/relationships/image" Target="../media/image21.png"/><Relationship Id="rId14" Type="http://schemas.openxmlformats.org/officeDocument/2006/relationships/image" Target="../media/image20.svg"/><Relationship Id="rId13" Type="http://schemas.openxmlformats.org/officeDocument/2006/relationships/image" Target="../media/image19.png"/><Relationship Id="rId12" Type="http://schemas.openxmlformats.org/officeDocument/2006/relationships/image" Target="../media/image18.svg"/><Relationship Id="rId11" Type="http://schemas.openxmlformats.org/officeDocument/2006/relationships/image" Target="../media/image17.png"/><Relationship Id="rId10" Type="http://schemas.openxmlformats.org/officeDocument/2006/relationships/image" Target="../media/image16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6.xml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svg"/><Relationship Id="rId39" Type="http://schemas.openxmlformats.org/officeDocument/2006/relationships/notesSlide" Target="../notesSlides/notesSlide1.xml"/><Relationship Id="rId38" Type="http://schemas.openxmlformats.org/officeDocument/2006/relationships/slideLayout" Target="../slideLayouts/slideLayout92.xml"/><Relationship Id="rId37" Type="http://schemas.openxmlformats.org/officeDocument/2006/relationships/image" Target="../media/image59.png"/><Relationship Id="rId36" Type="http://schemas.openxmlformats.org/officeDocument/2006/relationships/image" Target="../media/image58.svg"/><Relationship Id="rId35" Type="http://schemas.openxmlformats.org/officeDocument/2006/relationships/image" Target="../media/image57.png"/><Relationship Id="rId34" Type="http://schemas.openxmlformats.org/officeDocument/2006/relationships/image" Target="../media/image56.png"/><Relationship Id="rId33" Type="http://schemas.openxmlformats.org/officeDocument/2006/relationships/image" Target="../media/image55.png"/><Relationship Id="rId32" Type="http://schemas.openxmlformats.org/officeDocument/2006/relationships/image" Target="../media/image54.png"/><Relationship Id="rId31" Type="http://schemas.openxmlformats.org/officeDocument/2006/relationships/image" Target="../media/image53.png"/><Relationship Id="rId30" Type="http://schemas.openxmlformats.org/officeDocument/2006/relationships/image" Target="../media/image52.png"/><Relationship Id="rId3" Type="http://schemas.openxmlformats.org/officeDocument/2006/relationships/image" Target="../media/image26.png"/><Relationship Id="rId29" Type="http://schemas.openxmlformats.org/officeDocument/2006/relationships/image" Target="../media/image51.png"/><Relationship Id="rId28" Type="http://schemas.openxmlformats.org/officeDocument/2006/relationships/image" Target="../media/image50.png"/><Relationship Id="rId27" Type="http://schemas.openxmlformats.org/officeDocument/2006/relationships/image" Target="../media/image49.png"/><Relationship Id="rId26" Type="http://schemas.openxmlformats.org/officeDocument/2006/relationships/image" Target="../media/image48.png"/><Relationship Id="rId25" Type="http://schemas.openxmlformats.org/officeDocument/2006/relationships/image" Target="../media/image47.png"/><Relationship Id="rId24" Type="http://schemas.openxmlformats.org/officeDocument/2006/relationships/image" Target="../media/image46.png"/><Relationship Id="rId23" Type="http://schemas.openxmlformats.org/officeDocument/2006/relationships/image" Target="../media/image45.png"/><Relationship Id="rId22" Type="http://schemas.openxmlformats.org/officeDocument/2006/relationships/image" Target="../media/image44.png"/><Relationship Id="rId21" Type="http://schemas.openxmlformats.org/officeDocument/2006/relationships/image" Target="../media/image43.png"/><Relationship Id="rId20" Type="http://schemas.openxmlformats.org/officeDocument/2006/relationships/image" Target="../media/image42.png"/><Relationship Id="rId2" Type="http://schemas.openxmlformats.org/officeDocument/2006/relationships/image" Target="../media/image18.svg"/><Relationship Id="rId19" Type="http://schemas.openxmlformats.org/officeDocument/2006/relationships/image" Target="../media/image41.png"/><Relationship Id="rId18" Type="http://schemas.openxmlformats.org/officeDocument/2006/relationships/image" Target="../media/image40.png"/><Relationship Id="rId17" Type="http://schemas.openxmlformats.org/officeDocument/2006/relationships/image" Target="../media/image39.png"/><Relationship Id="rId16" Type="http://schemas.openxmlformats.org/officeDocument/2006/relationships/image" Target="../media/image38.png"/><Relationship Id="rId15" Type="http://schemas.openxmlformats.org/officeDocument/2006/relationships/image" Target="../media/image37.png"/><Relationship Id="rId14" Type="http://schemas.openxmlformats.org/officeDocument/2006/relationships/image" Target="../media/image36.png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9" Type="http://schemas.openxmlformats.org/officeDocument/2006/relationships/slideLayout" Target="../slideLayouts/slideLayout96.xml"/><Relationship Id="rId18" Type="http://schemas.openxmlformats.org/officeDocument/2006/relationships/image" Target="../media/image64.png"/><Relationship Id="rId17" Type="http://schemas.openxmlformats.org/officeDocument/2006/relationships/image" Target="../media/image63.png"/><Relationship Id="rId16" Type="http://schemas.openxmlformats.org/officeDocument/2006/relationships/tags" Target="../tags/tag17.xml"/><Relationship Id="rId15" Type="http://schemas.openxmlformats.org/officeDocument/2006/relationships/image" Target="../media/image62.png"/><Relationship Id="rId14" Type="http://schemas.openxmlformats.org/officeDocument/2006/relationships/tags" Target="../tags/tag16.xml"/><Relationship Id="rId13" Type="http://schemas.openxmlformats.org/officeDocument/2006/relationships/image" Target="../media/image61.png"/><Relationship Id="rId12" Type="http://schemas.openxmlformats.org/officeDocument/2006/relationships/tags" Target="../tags/tag15.xml"/><Relationship Id="rId11" Type="http://schemas.openxmlformats.org/officeDocument/2006/relationships/image" Target="../media/image60.png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0" Type="http://schemas.openxmlformats.org/officeDocument/2006/relationships/slideLayout" Target="../slideLayouts/slideLayout96.xml"/><Relationship Id="rId5" Type="http://schemas.openxmlformats.org/officeDocument/2006/relationships/tags" Target="../tags/tag22.xml"/><Relationship Id="rId49" Type="http://schemas.openxmlformats.org/officeDocument/2006/relationships/image" Target="../media/image64.png"/><Relationship Id="rId48" Type="http://schemas.openxmlformats.org/officeDocument/2006/relationships/image" Target="../media/image74.png"/><Relationship Id="rId47" Type="http://schemas.openxmlformats.org/officeDocument/2006/relationships/image" Target="../media/image73.png"/><Relationship Id="rId46" Type="http://schemas.openxmlformats.org/officeDocument/2006/relationships/tags" Target="../tags/tag55.xml"/><Relationship Id="rId45" Type="http://schemas.openxmlformats.org/officeDocument/2006/relationships/image" Target="../media/image72.png"/><Relationship Id="rId44" Type="http://schemas.openxmlformats.org/officeDocument/2006/relationships/tags" Target="../tags/tag54.xml"/><Relationship Id="rId43" Type="http://schemas.openxmlformats.org/officeDocument/2006/relationships/image" Target="../media/image71.svg"/><Relationship Id="rId42" Type="http://schemas.openxmlformats.org/officeDocument/2006/relationships/image" Target="../media/image70.png"/><Relationship Id="rId41" Type="http://schemas.openxmlformats.org/officeDocument/2006/relationships/tags" Target="../tags/tag53.xml"/><Relationship Id="rId40" Type="http://schemas.openxmlformats.org/officeDocument/2006/relationships/tags" Target="../tags/tag52.xml"/><Relationship Id="rId4" Type="http://schemas.openxmlformats.org/officeDocument/2006/relationships/tags" Target="../tags/tag21.xml"/><Relationship Id="rId39" Type="http://schemas.openxmlformats.org/officeDocument/2006/relationships/tags" Target="../tags/tag51.xml"/><Relationship Id="rId38" Type="http://schemas.openxmlformats.org/officeDocument/2006/relationships/tags" Target="../tags/tag50.xml"/><Relationship Id="rId37" Type="http://schemas.openxmlformats.org/officeDocument/2006/relationships/tags" Target="../tags/tag49.xml"/><Relationship Id="rId36" Type="http://schemas.openxmlformats.org/officeDocument/2006/relationships/tags" Target="../tags/tag48.xml"/><Relationship Id="rId35" Type="http://schemas.openxmlformats.org/officeDocument/2006/relationships/tags" Target="../tags/tag47.xml"/><Relationship Id="rId34" Type="http://schemas.openxmlformats.org/officeDocument/2006/relationships/tags" Target="../tags/tag46.xml"/><Relationship Id="rId33" Type="http://schemas.openxmlformats.org/officeDocument/2006/relationships/tags" Target="../tags/tag45.xml"/><Relationship Id="rId32" Type="http://schemas.openxmlformats.org/officeDocument/2006/relationships/tags" Target="../tags/tag44.xml"/><Relationship Id="rId31" Type="http://schemas.openxmlformats.org/officeDocument/2006/relationships/tags" Target="../tags/tag43.xml"/><Relationship Id="rId30" Type="http://schemas.openxmlformats.org/officeDocument/2006/relationships/image" Target="../media/image69.png"/><Relationship Id="rId3" Type="http://schemas.openxmlformats.org/officeDocument/2006/relationships/tags" Target="../tags/tag20.xml"/><Relationship Id="rId29" Type="http://schemas.openxmlformats.org/officeDocument/2006/relationships/tags" Target="../tags/tag42.xml"/><Relationship Id="rId28" Type="http://schemas.openxmlformats.org/officeDocument/2006/relationships/tags" Target="../tags/tag41.xml"/><Relationship Id="rId27" Type="http://schemas.openxmlformats.org/officeDocument/2006/relationships/tags" Target="../tags/tag40.xml"/><Relationship Id="rId26" Type="http://schemas.openxmlformats.org/officeDocument/2006/relationships/image" Target="../media/image68.png"/><Relationship Id="rId25" Type="http://schemas.openxmlformats.org/officeDocument/2006/relationships/image" Target="../media/image67.png"/><Relationship Id="rId24" Type="http://schemas.openxmlformats.org/officeDocument/2006/relationships/image" Target="../media/image66.svg"/><Relationship Id="rId23" Type="http://schemas.openxmlformats.org/officeDocument/2006/relationships/image" Target="../media/image65.png"/><Relationship Id="rId22" Type="http://schemas.openxmlformats.org/officeDocument/2006/relationships/tags" Target="../tags/tag39.xml"/><Relationship Id="rId21" Type="http://schemas.openxmlformats.org/officeDocument/2006/relationships/tags" Target="../tags/tag38.xml"/><Relationship Id="rId20" Type="http://schemas.openxmlformats.org/officeDocument/2006/relationships/tags" Target="../tags/tag37.xml"/><Relationship Id="rId2" Type="http://schemas.openxmlformats.org/officeDocument/2006/relationships/tags" Target="../tags/tag19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3" Type="http://schemas.openxmlformats.org/officeDocument/2006/relationships/slideLayout" Target="../slideLayouts/slideLayout96.xml"/><Relationship Id="rId32" Type="http://schemas.openxmlformats.org/officeDocument/2006/relationships/image" Target="../media/image64.png"/><Relationship Id="rId31" Type="http://schemas.openxmlformats.org/officeDocument/2006/relationships/image" Target="../media/image82.png"/><Relationship Id="rId30" Type="http://schemas.openxmlformats.org/officeDocument/2006/relationships/tags" Target="../tags/tag78.xml"/><Relationship Id="rId3" Type="http://schemas.openxmlformats.org/officeDocument/2006/relationships/tags" Target="../tags/tag58.xml"/><Relationship Id="rId29" Type="http://schemas.openxmlformats.org/officeDocument/2006/relationships/image" Target="../media/image81.png"/><Relationship Id="rId28" Type="http://schemas.openxmlformats.org/officeDocument/2006/relationships/image" Target="../media/image80.jpeg"/><Relationship Id="rId27" Type="http://schemas.openxmlformats.org/officeDocument/2006/relationships/tags" Target="../tags/tag77.xml"/><Relationship Id="rId26" Type="http://schemas.openxmlformats.org/officeDocument/2006/relationships/image" Target="../media/image79.png"/><Relationship Id="rId25" Type="http://schemas.openxmlformats.org/officeDocument/2006/relationships/tags" Target="../tags/tag76.xml"/><Relationship Id="rId24" Type="http://schemas.openxmlformats.org/officeDocument/2006/relationships/image" Target="../media/image78.png"/><Relationship Id="rId23" Type="http://schemas.openxmlformats.org/officeDocument/2006/relationships/image" Target="../media/image77.png"/><Relationship Id="rId22" Type="http://schemas.openxmlformats.org/officeDocument/2006/relationships/image" Target="../media/image76.png"/><Relationship Id="rId21" Type="http://schemas.openxmlformats.org/officeDocument/2006/relationships/tags" Target="../tags/tag75.xml"/><Relationship Id="rId20" Type="http://schemas.openxmlformats.org/officeDocument/2006/relationships/tags" Target="../tags/tag74.xml"/><Relationship Id="rId2" Type="http://schemas.openxmlformats.org/officeDocument/2006/relationships/tags" Target="../tags/tag57.xml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image" Target="../media/image75.png"/><Relationship Id="rId1" Type="http://schemas.openxmlformats.org/officeDocument/2006/relationships/tags" Target="../tags/tag5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3" Type="http://schemas.openxmlformats.org/officeDocument/2006/relationships/slideLayout" Target="../slideLayouts/slideLayout92.xml"/><Relationship Id="rId42" Type="http://schemas.openxmlformats.org/officeDocument/2006/relationships/tags" Target="../tags/tag111.xml"/><Relationship Id="rId41" Type="http://schemas.openxmlformats.org/officeDocument/2006/relationships/image" Target="../media/image64.png"/><Relationship Id="rId40" Type="http://schemas.openxmlformats.org/officeDocument/2006/relationships/image" Target="../media/image88.png"/><Relationship Id="rId4" Type="http://schemas.openxmlformats.org/officeDocument/2006/relationships/tags" Target="../tags/tag80.xml"/><Relationship Id="rId39" Type="http://schemas.openxmlformats.org/officeDocument/2006/relationships/image" Target="../media/image87.png"/><Relationship Id="rId38" Type="http://schemas.openxmlformats.org/officeDocument/2006/relationships/image" Target="../media/image86.png"/><Relationship Id="rId37" Type="http://schemas.openxmlformats.org/officeDocument/2006/relationships/image" Target="../media/image71.svg"/><Relationship Id="rId36" Type="http://schemas.openxmlformats.org/officeDocument/2006/relationships/image" Target="../media/image70.png"/><Relationship Id="rId35" Type="http://schemas.openxmlformats.org/officeDocument/2006/relationships/tags" Target="../tags/tag110.xml"/><Relationship Id="rId34" Type="http://schemas.openxmlformats.org/officeDocument/2006/relationships/tags" Target="../tags/tag109.xml"/><Relationship Id="rId33" Type="http://schemas.openxmlformats.org/officeDocument/2006/relationships/tags" Target="../tags/tag108.xml"/><Relationship Id="rId32" Type="http://schemas.openxmlformats.org/officeDocument/2006/relationships/tags" Target="../tags/tag107.xml"/><Relationship Id="rId31" Type="http://schemas.openxmlformats.org/officeDocument/2006/relationships/tags" Target="../tags/tag106.xml"/><Relationship Id="rId30" Type="http://schemas.openxmlformats.org/officeDocument/2006/relationships/tags" Target="../tags/tag105.xml"/><Relationship Id="rId3" Type="http://schemas.openxmlformats.org/officeDocument/2006/relationships/tags" Target="../tags/tag79.xml"/><Relationship Id="rId29" Type="http://schemas.openxmlformats.org/officeDocument/2006/relationships/tags" Target="../tags/tag104.xml"/><Relationship Id="rId28" Type="http://schemas.openxmlformats.org/officeDocument/2006/relationships/tags" Target="../tags/tag103.xml"/><Relationship Id="rId27" Type="http://schemas.openxmlformats.org/officeDocument/2006/relationships/tags" Target="../tags/tag102.xml"/><Relationship Id="rId26" Type="http://schemas.openxmlformats.org/officeDocument/2006/relationships/tags" Target="../tags/tag101.xml"/><Relationship Id="rId25" Type="http://schemas.openxmlformats.org/officeDocument/2006/relationships/tags" Target="../tags/tag100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image" Target="../media/image84.png"/><Relationship Id="rId19" Type="http://schemas.openxmlformats.org/officeDocument/2006/relationships/tags" Target="../tags/tag94.xml"/><Relationship Id="rId18" Type="http://schemas.openxmlformats.org/officeDocument/2006/relationships/image" Target="../media/image85.png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\Users\Administrator\Desktop\图片2.png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952" y="-317"/>
            <a:ext cx="12183745" cy="6857365"/>
          </a:xfrm>
          <a:prstGeom prst="rect">
            <a:avLst/>
          </a:prstGeom>
        </p:spPr>
      </p:pic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673860" y="3135630"/>
            <a:ext cx="8853805" cy="58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ctr" defTabSz="914400">
              <a:buNone/>
              <a:defRPr/>
            </a:pPr>
            <a:r>
              <a:rPr lang="zh-CN" altLang="en-US" sz="3820" b="1" dirty="0" smtClean="0">
                <a:solidFill>
                  <a:schemeClr val="bg1">
                    <a:lumMod val="95000"/>
                  </a:schemeClr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室内巡逻安保服务机器人</a:t>
            </a:r>
            <a:endParaRPr lang="zh-CN" altLang="en-US" sz="3820" b="1" dirty="0">
              <a:solidFill>
                <a:schemeClr val="bg1">
                  <a:lumMod val="95000"/>
                </a:schemeClr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235" y="182245"/>
            <a:ext cx="2105660" cy="536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259"/>
          <p:cNvSpPr>
            <a:spLocks noChangeArrowheads="1"/>
          </p:cNvSpPr>
          <p:nvPr/>
        </p:nvSpPr>
        <p:spPr bwMode="auto">
          <a:xfrm>
            <a:off x="584835" y="290195"/>
            <a:ext cx="8424545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 smtClean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环境异常</a:t>
            </a:r>
            <a:r>
              <a:rPr lang="zh-CN" altLang="en-US" sz="3600" b="1" dirty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识别</a:t>
            </a:r>
            <a:endParaRPr lang="zh-CN" altLang="en-US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-1905" y="3373335"/>
            <a:ext cx="12192635" cy="193611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-2540" y="1207350"/>
            <a:ext cx="12192635" cy="193611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0" y="3370160"/>
            <a:ext cx="12192635" cy="193611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  <a:alpha val="29000"/>
                </a:schemeClr>
              </a:gs>
              <a:gs pos="100000">
                <a:schemeClr val="accent5">
                  <a:lumMod val="75000"/>
                  <a:alpha val="2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635" y="1204175"/>
            <a:ext cx="12192635" cy="1936115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  <a:alpha val="29000"/>
                </a:schemeClr>
              </a:gs>
              <a:gs pos="100000">
                <a:schemeClr val="accent5">
                  <a:lumMod val="75000"/>
                  <a:alpha val="26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968750" y="1882355"/>
            <a:ext cx="504063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 fontAlgn="auto">
              <a:lnSpc>
                <a:spcPct val="150000"/>
              </a:lnSpc>
              <a:buClrTx/>
              <a:buSzTx/>
              <a:buFontTx/>
            </a:pP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Helvetica Light"/>
              </a:rPr>
              <a:t>机器人通过</a:t>
            </a:r>
            <a:r>
              <a:rPr lang="zh-CN" altLang="en-US" sz="1400" b="1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烟火识别</a:t>
            </a:r>
            <a:r>
              <a:rPr lang="zh-CN" altLang="en-US" sz="1400" b="1" dirty="0" smtClean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算法（选配）</a:t>
            </a:r>
            <a:r>
              <a:rPr lang="zh-CN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Helvetica Light"/>
              </a:rPr>
              <a:t>进行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Helvetica Light"/>
              </a:rPr>
              <a:t>烟火检测，若发现写字楼内有</a:t>
            </a:r>
            <a:r>
              <a:rPr lang="zh-CN" altLang="en-US" sz="1400" b="1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Helvetica Light"/>
              </a:rPr>
              <a:t>浓烟或火焰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Helvetica Light"/>
              </a:rPr>
              <a:t>，机器人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向客户端推送</a:t>
            </a:r>
            <a:r>
              <a:rPr lang="zh-CN" altLang="en-US" sz="1400" b="1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烟火告警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Helvetica Light"/>
              </a:rPr>
              <a:t>由安保人员介入处置</a:t>
            </a:r>
            <a:endParaRPr 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Helvetica Light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968889" y="1431209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烟火检测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客户端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告警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1" name="燕尾形 40"/>
          <p:cNvSpPr/>
          <p:nvPr/>
        </p:nvSpPr>
        <p:spPr>
          <a:xfrm>
            <a:off x="5096369" y="1517865"/>
            <a:ext cx="137795" cy="195580"/>
          </a:xfrm>
          <a:prstGeom prst="chevron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84"/>
          <p:cNvSpPr/>
          <p:nvPr/>
        </p:nvSpPr>
        <p:spPr>
          <a:xfrm>
            <a:off x="0" y="5615737"/>
            <a:ext cx="12192635" cy="959875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419100" y="5615737"/>
            <a:ext cx="11554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机器人巡逻过程中，通过</a:t>
            </a:r>
            <a:r>
              <a:rPr lang="zh-CN" altLang="en-US" sz="1600" b="1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智能识别算法</a:t>
            </a: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对写字楼内环境</a:t>
            </a:r>
            <a:r>
              <a:rPr lang="zh-CN" altLang="en-US" sz="1600" b="1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实时监测</a:t>
            </a:r>
            <a:r>
              <a:rPr 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将写字楼内的</a:t>
            </a:r>
            <a:r>
              <a:rPr lang="zh-CN" altLang="en-US" sz="1600" b="1" dirty="0"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消防设施、重要通道等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进行</a:t>
            </a:r>
            <a:r>
              <a:rPr lang="zh-CN" altLang="en-US" sz="1600" b="1" dirty="0"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拍照留存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发现</a:t>
            </a:r>
            <a:r>
              <a:rPr 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异常实时推送给安保人</a:t>
            </a:r>
            <a:r>
              <a:rPr 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员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巡逻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结束后在生成的</a:t>
            </a:r>
            <a:r>
              <a:rPr lang="zh-CN" altLang="en-US" sz="1600" b="1" dirty="0"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巡逻报告中呈现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，供监控中心人员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查验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；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1353198" y="1446602"/>
            <a:ext cx="2219411" cy="1452880"/>
          </a:xfrm>
          <a:custGeom>
            <a:avLst/>
            <a:gdLst>
              <a:gd name="T0" fmla="*/ 3256 w 3324"/>
              <a:gd name="T1" fmla="*/ 470 h 2157"/>
              <a:gd name="T2" fmla="*/ 1880 w 3324"/>
              <a:gd name="T3" fmla="*/ 2056 h 2157"/>
              <a:gd name="T4" fmla="*/ 1880 w 3324"/>
              <a:gd name="T5" fmla="*/ 2056 h 2157"/>
              <a:gd name="T6" fmla="*/ 1663 w 3324"/>
              <a:gd name="T7" fmla="*/ 2157 h 2157"/>
              <a:gd name="T8" fmla="*/ 1451 w 3324"/>
              <a:gd name="T9" fmla="*/ 2062 h 2157"/>
              <a:gd name="T10" fmla="*/ 1450 w 3324"/>
              <a:gd name="T11" fmla="*/ 2062 h 2157"/>
              <a:gd name="T12" fmla="*/ 83 w 3324"/>
              <a:gd name="T13" fmla="*/ 485 h 2157"/>
              <a:gd name="T14" fmla="*/ 0 w 3324"/>
              <a:gd name="T15" fmla="*/ 284 h 2157"/>
              <a:gd name="T16" fmla="*/ 283 w 3324"/>
              <a:gd name="T17" fmla="*/ 0 h 2157"/>
              <a:gd name="T18" fmla="*/ 283 w 3324"/>
              <a:gd name="T19" fmla="*/ 0 h 2157"/>
              <a:gd name="T20" fmla="*/ 284 w 3324"/>
              <a:gd name="T21" fmla="*/ 0 h 2157"/>
              <a:gd name="T22" fmla="*/ 3039 w 3324"/>
              <a:gd name="T23" fmla="*/ 0 h 2157"/>
              <a:gd name="T24" fmla="*/ 3039 w 3324"/>
              <a:gd name="T25" fmla="*/ 0 h 2157"/>
              <a:gd name="T26" fmla="*/ 3040 w 3324"/>
              <a:gd name="T27" fmla="*/ 0 h 2157"/>
              <a:gd name="T28" fmla="*/ 3324 w 3324"/>
              <a:gd name="T29" fmla="*/ 284 h 2157"/>
              <a:gd name="T30" fmla="*/ 3256 w 3324"/>
              <a:gd name="T31" fmla="*/ 470 h 2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24" h="2157">
                <a:moveTo>
                  <a:pt x="3256" y="470"/>
                </a:moveTo>
                <a:lnTo>
                  <a:pt x="1880" y="2056"/>
                </a:lnTo>
                <a:lnTo>
                  <a:pt x="1880" y="2056"/>
                </a:lnTo>
                <a:cubicBezTo>
                  <a:pt x="1828" y="2118"/>
                  <a:pt x="1750" y="2157"/>
                  <a:pt x="1663" y="2157"/>
                </a:cubicBezTo>
                <a:cubicBezTo>
                  <a:pt x="1578" y="2157"/>
                  <a:pt x="1503" y="2120"/>
                  <a:pt x="1451" y="2062"/>
                </a:cubicBezTo>
                <a:lnTo>
                  <a:pt x="1450" y="2062"/>
                </a:lnTo>
                <a:lnTo>
                  <a:pt x="83" y="485"/>
                </a:lnTo>
                <a:cubicBezTo>
                  <a:pt x="32" y="433"/>
                  <a:pt x="0" y="363"/>
                  <a:pt x="0" y="284"/>
                </a:cubicBezTo>
                <a:cubicBezTo>
                  <a:pt x="0" y="128"/>
                  <a:pt x="127" y="1"/>
                  <a:pt x="283" y="0"/>
                </a:cubicBezTo>
                <a:lnTo>
                  <a:pt x="283" y="0"/>
                </a:lnTo>
                <a:lnTo>
                  <a:pt x="284" y="0"/>
                </a:lnTo>
                <a:lnTo>
                  <a:pt x="3039" y="0"/>
                </a:lnTo>
                <a:lnTo>
                  <a:pt x="3039" y="0"/>
                </a:lnTo>
                <a:lnTo>
                  <a:pt x="3040" y="0"/>
                </a:lnTo>
                <a:cubicBezTo>
                  <a:pt x="3197" y="0"/>
                  <a:pt x="3324" y="127"/>
                  <a:pt x="3324" y="284"/>
                </a:cubicBezTo>
                <a:cubicBezTo>
                  <a:pt x="3324" y="355"/>
                  <a:pt x="3299" y="420"/>
                  <a:pt x="3256" y="470"/>
                </a:cubicBezTo>
                <a:close/>
              </a:path>
            </a:pathLst>
          </a:cu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" name="图片 44" descr="303b32303231303234313bbbf0"/>
          <p:cNvPicPr>
            <a:picLocks noChangeAspect="1"/>
          </p:cNvPicPr>
          <p:nvPr/>
        </p:nvPicPr>
        <p:blipFill>
          <a:blip r:embed="rId1" cstate="print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02790" y="1574380"/>
            <a:ext cx="914400" cy="9144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620" y="1479765"/>
            <a:ext cx="2075180" cy="1384935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10415270" y="1974430"/>
            <a:ext cx="466725" cy="513715"/>
          </a:xfrm>
          <a:prstGeom prst="rect">
            <a:avLst/>
          </a:prstGeom>
          <a:noFill/>
          <a:ln w="9525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TextBox 40"/>
          <p:cNvSpPr txBox="1"/>
          <p:nvPr/>
        </p:nvSpPr>
        <p:spPr>
          <a:xfrm>
            <a:off x="144780" y="337333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消防设施巡检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49" name="矩形 48"/>
          <p:cNvSpPr/>
          <p:nvPr>
            <p:custDataLst>
              <p:tags r:id="rId4"/>
            </p:custDataLst>
          </p:nvPr>
        </p:nvSpPr>
        <p:spPr>
          <a:xfrm>
            <a:off x="18977" y="4969763"/>
            <a:ext cx="1916286" cy="2983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应急指示灯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0" name="右箭头 49"/>
          <p:cNvSpPr/>
          <p:nvPr/>
        </p:nvSpPr>
        <p:spPr bwMode="auto">
          <a:xfrm>
            <a:off x="1575612" y="4229339"/>
            <a:ext cx="517429" cy="246917"/>
          </a:xfrm>
          <a:prstGeom prst="rightArrow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>
            <p:custDataLst>
              <p:tags r:id="rId5"/>
            </p:custDataLst>
          </p:nvPr>
        </p:nvSpPr>
        <p:spPr>
          <a:xfrm>
            <a:off x="1739142" y="4939895"/>
            <a:ext cx="1916286" cy="2983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消防柜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2" name="右箭头 51"/>
          <p:cNvSpPr/>
          <p:nvPr/>
        </p:nvSpPr>
        <p:spPr bwMode="auto">
          <a:xfrm>
            <a:off x="3295791" y="4229955"/>
            <a:ext cx="511810" cy="255494"/>
          </a:xfrm>
          <a:prstGeom prst="rightArrow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>
            <p:custDataLst>
              <p:tags r:id="rId6"/>
            </p:custDataLst>
          </p:nvPr>
        </p:nvSpPr>
        <p:spPr>
          <a:xfrm>
            <a:off x="3456227" y="4923620"/>
            <a:ext cx="1916286" cy="2983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灭火器箱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4" name="右箭头 53"/>
          <p:cNvSpPr/>
          <p:nvPr/>
        </p:nvSpPr>
        <p:spPr bwMode="auto">
          <a:xfrm>
            <a:off x="5021139" y="4229955"/>
            <a:ext cx="522727" cy="246301"/>
          </a:xfrm>
          <a:prstGeom prst="rightArrow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>
            <p:custDataLst>
              <p:tags r:id="rId7"/>
            </p:custDataLst>
          </p:nvPr>
        </p:nvSpPr>
        <p:spPr>
          <a:xfrm>
            <a:off x="5493905" y="4901638"/>
            <a:ext cx="1916286" cy="2983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消防栓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6" name="右箭头 55"/>
          <p:cNvSpPr/>
          <p:nvPr/>
        </p:nvSpPr>
        <p:spPr bwMode="auto">
          <a:xfrm>
            <a:off x="7560252" y="4243510"/>
            <a:ext cx="469725" cy="255494"/>
          </a:xfrm>
          <a:prstGeom prst="rightArrow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>
            <p:custDataLst>
              <p:tags r:id="rId8"/>
            </p:custDataLst>
          </p:nvPr>
        </p:nvSpPr>
        <p:spPr>
          <a:xfrm>
            <a:off x="8318958" y="4970165"/>
            <a:ext cx="2138045" cy="239395"/>
          </a:xfrm>
          <a:prstGeom prst="rect">
            <a:avLst/>
          </a:prstGeom>
        </p:spPr>
        <p:txBody>
          <a:bodyPr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门开关检查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8" name="右箭头 57"/>
          <p:cNvSpPr/>
          <p:nvPr/>
        </p:nvSpPr>
        <p:spPr bwMode="auto">
          <a:xfrm>
            <a:off x="9745107" y="4197223"/>
            <a:ext cx="469725" cy="255494"/>
          </a:xfrm>
          <a:prstGeom prst="rightArrow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algn="ctr"/>
            <a:endParaRPr lang="zh-CN" altLang="en-US"/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832" y="3726391"/>
            <a:ext cx="1601248" cy="1197194"/>
          </a:xfrm>
          <a:prstGeom prst="rect">
            <a:avLst/>
          </a:prstGeom>
        </p:spPr>
      </p:pic>
      <p:sp>
        <p:nvSpPr>
          <p:cNvPr id="60" name="矩形 59"/>
          <p:cNvSpPr/>
          <p:nvPr>
            <p:custDataLst>
              <p:tags r:id="rId10"/>
            </p:custDataLst>
          </p:nvPr>
        </p:nvSpPr>
        <p:spPr>
          <a:xfrm>
            <a:off x="10057313" y="4908486"/>
            <a:ext cx="1916286" cy="29966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消防通道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2" y="3612440"/>
            <a:ext cx="1327455" cy="132745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19" y="3600913"/>
            <a:ext cx="1425008" cy="1425008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57" y="3650512"/>
            <a:ext cx="1367412" cy="1375409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58" y="3681242"/>
            <a:ext cx="1246567" cy="1189849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39" y="3465620"/>
            <a:ext cx="1436018" cy="1436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 animBg="1"/>
      <p:bldP spid="67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31495" y="279400"/>
            <a:ext cx="673100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 smtClean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规格参数</a:t>
            </a:r>
            <a:endParaRPr lang="en-US" altLang="zh-CN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2196600" y="1238950"/>
            <a:ext cx="4014668" cy="346471"/>
            <a:chOff x="2584813" y="2125824"/>
            <a:chExt cx="7020783" cy="686612"/>
          </a:xfrm>
        </p:grpSpPr>
        <p:sp>
          <p:nvSpPr>
            <p:cNvPr id="84" name="矩形 83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尺寸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5491498" y="2125826"/>
              <a:ext cx="4114098" cy="68661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95" kern="1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545*545*1302mm</a:t>
              </a:r>
              <a:endParaRPr lang="en-US" altLang="zh-CN" sz="1695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2196823" y="1631603"/>
            <a:ext cx="4014557" cy="346764"/>
            <a:chOff x="2584488" y="2230032"/>
            <a:chExt cx="7020913" cy="686562"/>
          </a:xfrm>
        </p:grpSpPr>
        <p:sp>
          <p:nvSpPr>
            <p:cNvPr id="87" name="矩形 86"/>
            <p:cNvSpPr/>
            <p:nvPr/>
          </p:nvSpPr>
          <p:spPr>
            <a:xfrm>
              <a:off x="2584488" y="2230032"/>
              <a:ext cx="2906818" cy="686562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重量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5491306" y="2230032"/>
              <a:ext cx="4114095" cy="686562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约</a:t>
              </a:r>
              <a:r>
                <a:rPr lang="en-US" altLang="zh-CN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70kg</a:t>
              </a:r>
              <a:endParaRPr lang="en-US" altLang="zh-CN" sz="1695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196712" y="2030333"/>
            <a:ext cx="4014556" cy="346764"/>
            <a:chOff x="2584813" y="2125824"/>
            <a:chExt cx="7020587" cy="686610"/>
          </a:xfrm>
        </p:grpSpPr>
        <p:sp>
          <p:nvSpPr>
            <p:cNvPr id="90" name="矩形 89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越障高度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1" name="矩形 90"/>
            <p:cNvSpPr/>
            <p:nvPr/>
          </p:nvSpPr>
          <p:spPr>
            <a:xfrm>
              <a:off x="5491498" y="2125824"/>
              <a:ext cx="4113902" cy="68661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12mm</a:t>
              </a:r>
              <a:endParaRPr lang="en-US" altLang="zh-CN" sz="1695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2196935" y="2428167"/>
            <a:ext cx="4014556" cy="346765"/>
            <a:chOff x="2584813" y="2125822"/>
            <a:chExt cx="7020587" cy="686612"/>
          </a:xfrm>
        </p:grpSpPr>
        <p:sp>
          <p:nvSpPr>
            <p:cNvPr id="93" name="矩形 92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爬坡角度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5491498" y="2125822"/>
              <a:ext cx="4113902" cy="686612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</a:t>
              </a:r>
              <a:r>
                <a:rPr lang="en-US" altLang="zh-CN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°</a:t>
              </a:r>
              <a:endParaRPr lang="en-US" altLang="zh-CN" sz="1695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196600" y="2833877"/>
            <a:ext cx="4014556" cy="346764"/>
            <a:chOff x="2584813" y="2125824"/>
            <a:chExt cx="7020587" cy="686610"/>
          </a:xfrm>
        </p:grpSpPr>
        <p:sp>
          <p:nvSpPr>
            <p:cNvPr id="96" name="矩形 95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转弯半径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5491498" y="2125824"/>
              <a:ext cx="4113902" cy="68661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支持原地</a:t>
              </a:r>
              <a:r>
                <a:rPr lang="en-US" altLang="zh-CN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360°</a:t>
              </a:r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旋转</a:t>
              </a:r>
              <a:endParaRPr lang="en-US" altLang="zh-CN" sz="1695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196935" y="3618098"/>
            <a:ext cx="4014556" cy="346300"/>
            <a:chOff x="2584813" y="1222194"/>
            <a:chExt cx="7020588" cy="686610"/>
          </a:xfrm>
        </p:grpSpPr>
        <p:sp>
          <p:nvSpPr>
            <p:cNvPr id="99" name="矩形 98"/>
            <p:cNvSpPr/>
            <p:nvPr/>
          </p:nvSpPr>
          <p:spPr>
            <a:xfrm>
              <a:off x="2584813" y="122219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紧急停车距离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5491691" y="1222194"/>
              <a:ext cx="4113710" cy="68661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30cm</a:t>
              </a:r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（</a:t>
              </a:r>
              <a:r>
                <a: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速度</a:t>
              </a:r>
              <a:r>
                <a:rPr lang="en-US" altLang="zh-CN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1m/s</a:t>
              </a:r>
              <a:r>
                <a: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）</a:t>
              </a:r>
              <a:endParaRPr lang="en-US" altLang="zh-CN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196935" y="4017693"/>
            <a:ext cx="4014668" cy="1164013"/>
            <a:chOff x="3455" y="4855"/>
            <a:chExt cx="5791" cy="1841"/>
          </a:xfrm>
        </p:grpSpPr>
        <p:grpSp>
          <p:nvGrpSpPr>
            <p:cNvPr id="102" name="组合 101"/>
            <p:cNvGrpSpPr/>
            <p:nvPr/>
          </p:nvGrpSpPr>
          <p:grpSpPr>
            <a:xfrm>
              <a:off x="3455" y="4855"/>
              <a:ext cx="5791" cy="548"/>
              <a:chOff x="2584813" y="1193292"/>
              <a:chExt cx="7020587" cy="686610"/>
            </a:xfrm>
          </p:grpSpPr>
          <p:sp>
            <p:nvSpPr>
              <p:cNvPr id="140" name="矩形 139"/>
              <p:cNvSpPr/>
              <p:nvPr/>
            </p:nvSpPr>
            <p:spPr>
              <a:xfrm>
                <a:off x="2584813" y="1193292"/>
                <a:ext cx="2906683" cy="686610"/>
              </a:xfrm>
              <a:prstGeom prst="rect">
                <a:avLst/>
              </a:prstGeom>
              <a:solidFill>
                <a:srgbClr val="47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9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激光参数</a:t>
                </a:r>
                <a:endPara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5491498" y="1193292"/>
                <a:ext cx="4113902" cy="684006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9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单线，最大</a:t>
                </a:r>
                <a:r>
                  <a:rPr lang="zh-CN" altLang="en-US" sz="169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测距</a:t>
                </a:r>
                <a:r>
                  <a:rPr lang="en-US" altLang="zh-CN" sz="169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25</a:t>
                </a:r>
                <a:r>
                  <a:rPr lang="zh-CN" altLang="en-US" sz="169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米</a:t>
                </a:r>
                <a:endParaRPr lang="en-US" altLang="zh-CN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34" name="组合 133"/>
            <p:cNvGrpSpPr/>
            <p:nvPr/>
          </p:nvGrpSpPr>
          <p:grpSpPr>
            <a:xfrm>
              <a:off x="3455" y="5498"/>
              <a:ext cx="5791" cy="548"/>
              <a:chOff x="2584813" y="1222192"/>
              <a:chExt cx="7020584" cy="686612"/>
            </a:xfrm>
          </p:grpSpPr>
          <p:sp>
            <p:nvSpPr>
              <p:cNvPr id="138" name="矩形 137"/>
              <p:cNvSpPr/>
              <p:nvPr/>
            </p:nvSpPr>
            <p:spPr>
              <a:xfrm>
                <a:off x="2584813" y="1222194"/>
                <a:ext cx="2906683" cy="686610"/>
              </a:xfrm>
              <a:prstGeom prst="rect">
                <a:avLst/>
              </a:prstGeom>
              <a:solidFill>
                <a:srgbClr val="47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9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地图精度</a:t>
                </a:r>
                <a:endPara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5491494" y="1222192"/>
                <a:ext cx="4113903" cy="686610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9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±2cm</a:t>
                </a:r>
                <a:endParaRPr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35" name="组合 134"/>
            <p:cNvGrpSpPr/>
            <p:nvPr/>
          </p:nvGrpSpPr>
          <p:grpSpPr>
            <a:xfrm>
              <a:off x="3455" y="6148"/>
              <a:ext cx="5791" cy="548"/>
              <a:chOff x="2584813" y="1252032"/>
              <a:chExt cx="7020699" cy="686610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2584813" y="1252032"/>
                <a:ext cx="2906683" cy="686610"/>
              </a:xfrm>
              <a:prstGeom prst="rect">
                <a:avLst/>
              </a:prstGeom>
              <a:solidFill>
                <a:srgbClr val="47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9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地图容错率</a:t>
                </a:r>
                <a:endPara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5491610" y="1252032"/>
                <a:ext cx="4113902" cy="686610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9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30%</a:t>
                </a:r>
                <a:endParaRPr lang="en-US" altLang="zh-CN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142" name="组合 141"/>
          <p:cNvGrpSpPr/>
          <p:nvPr/>
        </p:nvGrpSpPr>
        <p:grpSpPr>
          <a:xfrm>
            <a:off x="2196935" y="3230100"/>
            <a:ext cx="4014556" cy="346764"/>
            <a:chOff x="2584813" y="2125824"/>
            <a:chExt cx="7020587" cy="686610"/>
          </a:xfrm>
        </p:grpSpPr>
        <p:sp>
          <p:nvSpPr>
            <p:cNvPr id="143" name="矩形 142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速度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5491498" y="2125824"/>
              <a:ext cx="4113902" cy="68661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0.3</a:t>
              </a:r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～</a:t>
              </a:r>
              <a:r>
                <a:rPr lang="en-US" altLang="zh-CN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1.5m/s 5</a:t>
              </a:r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档可调</a:t>
              </a:r>
              <a:endParaRPr lang="zh-CN" altLang="en-US" sz="1695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2196823" y="5242232"/>
            <a:ext cx="4014668" cy="361549"/>
            <a:chOff x="2584813" y="2125824"/>
            <a:chExt cx="7020783" cy="716492"/>
          </a:xfrm>
        </p:grpSpPr>
        <p:sp>
          <p:nvSpPr>
            <p:cNvPr id="146" name="矩形 145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电池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5491498" y="2125824"/>
              <a:ext cx="4114098" cy="716492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kern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三元锂电池 </a:t>
              </a:r>
              <a:r>
                <a:rPr lang="en-US" altLang="zh-CN" sz="1695" kern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48V 20Ah</a:t>
              </a:r>
              <a:endParaRPr lang="en-US" altLang="zh-CN" sz="1695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6648045" y="1238950"/>
            <a:ext cx="4014668" cy="346471"/>
            <a:chOff x="2584813" y="2125824"/>
            <a:chExt cx="7020783" cy="686612"/>
          </a:xfrm>
        </p:grpSpPr>
        <p:sp>
          <p:nvSpPr>
            <p:cNvPr id="149" name="矩形 148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建图面积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5491498" y="2125826"/>
              <a:ext cx="4114098" cy="68661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kern="1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≥</a:t>
              </a:r>
              <a:r>
                <a:rPr lang="en-US" altLang="zh-CN" sz="1695" kern="1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10W</a:t>
              </a:r>
              <a:r>
                <a:rPr lang="zh-CN" altLang="en-US" sz="1695" kern="1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㎡</a:t>
              </a:r>
              <a:endParaRPr lang="en-US" altLang="zh-CN" sz="1695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6648268" y="1631603"/>
            <a:ext cx="4014557" cy="346764"/>
            <a:chOff x="2584488" y="2230032"/>
            <a:chExt cx="7020913" cy="686562"/>
          </a:xfrm>
        </p:grpSpPr>
        <p:sp>
          <p:nvSpPr>
            <p:cNvPr id="152" name="矩形 151"/>
            <p:cNvSpPr/>
            <p:nvPr/>
          </p:nvSpPr>
          <p:spPr>
            <a:xfrm>
              <a:off x="2584488" y="2230032"/>
              <a:ext cx="2906818" cy="686562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充电时间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5491306" y="2230032"/>
              <a:ext cx="4114095" cy="686562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≤</a:t>
              </a:r>
              <a:r>
                <a:rPr lang="en-US" altLang="zh-CN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4h</a:t>
              </a:r>
              <a:endParaRPr lang="en-US" altLang="zh-CN" sz="1695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6648157" y="2030333"/>
            <a:ext cx="4014556" cy="346764"/>
            <a:chOff x="2584813" y="2125824"/>
            <a:chExt cx="7020587" cy="686610"/>
          </a:xfrm>
        </p:grpSpPr>
        <p:sp>
          <p:nvSpPr>
            <p:cNvPr id="155" name="矩形 154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巡逻时长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5491498" y="2125824"/>
              <a:ext cx="4113902" cy="68661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≥8h</a:t>
              </a:r>
              <a:endParaRPr lang="en-US" altLang="zh-CN" sz="1695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48380" y="2428167"/>
            <a:ext cx="4014556" cy="346765"/>
            <a:chOff x="2584813" y="2125822"/>
            <a:chExt cx="7020587" cy="686612"/>
          </a:xfrm>
        </p:grpSpPr>
        <p:sp>
          <p:nvSpPr>
            <p:cNvPr id="158" name="矩形 157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值守时长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5491498" y="2125822"/>
              <a:ext cx="4113902" cy="686612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≥12h</a:t>
              </a:r>
              <a:endParaRPr lang="en-US" altLang="zh-CN" sz="1695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6648045" y="2833877"/>
            <a:ext cx="4014556" cy="346764"/>
            <a:chOff x="2584813" y="2125824"/>
            <a:chExt cx="7020587" cy="686610"/>
          </a:xfrm>
        </p:grpSpPr>
        <p:sp>
          <p:nvSpPr>
            <p:cNvPr id="161" name="矩形 160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涉水深度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5491498" y="2125824"/>
              <a:ext cx="4113902" cy="68661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20mm</a:t>
              </a:r>
              <a:endParaRPr lang="en-US" altLang="zh-CN" sz="1695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6648380" y="3618098"/>
            <a:ext cx="4014556" cy="346300"/>
            <a:chOff x="2584813" y="1222194"/>
            <a:chExt cx="7020588" cy="686610"/>
          </a:xfrm>
        </p:grpSpPr>
        <p:sp>
          <p:nvSpPr>
            <p:cNvPr id="164" name="矩形 163"/>
            <p:cNvSpPr/>
            <p:nvPr/>
          </p:nvSpPr>
          <p:spPr>
            <a:xfrm>
              <a:off x="2584813" y="122219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拾音距离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5491691" y="1222194"/>
              <a:ext cx="4113710" cy="68661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5m</a:t>
              </a:r>
              <a:endParaRPr lang="en-US" altLang="zh-CN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6648380" y="4017693"/>
            <a:ext cx="4014668" cy="1164013"/>
            <a:chOff x="3455" y="4855"/>
            <a:chExt cx="5791" cy="1841"/>
          </a:xfrm>
        </p:grpSpPr>
        <p:grpSp>
          <p:nvGrpSpPr>
            <p:cNvPr id="167" name="组合 166"/>
            <p:cNvGrpSpPr/>
            <p:nvPr/>
          </p:nvGrpSpPr>
          <p:grpSpPr>
            <a:xfrm>
              <a:off x="3455" y="4855"/>
              <a:ext cx="5791" cy="548"/>
              <a:chOff x="2584813" y="1193292"/>
              <a:chExt cx="7020587" cy="686610"/>
            </a:xfrm>
          </p:grpSpPr>
          <p:sp>
            <p:nvSpPr>
              <p:cNvPr id="174" name="矩形 173"/>
              <p:cNvSpPr/>
              <p:nvPr/>
            </p:nvSpPr>
            <p:spPr>
              <a:xfrm>
                <a:off x="2584813" y="1193292"/>
                <a:ext cx="2906683" cy="686610"/>
              </a:xfrm>
              <a:prstGeom prst="rect">
                <a:avLst/>
              </a:prstGeom>
              <a:solidFill>
                <a:srgbClr val="47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9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防护等级</a:t>
                </a:r>
                <a:endPara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75" name="矩形 174"/>
              <p:cNvSpPr/>
              <p:nvPr/>
            </p:nvSpPr>
            <p:spPr>
              <a:xfrm>
                <a:off x="5491498" y="1193292"/>
                <a:ext cx="4113902" cy="684006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9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IP32</a:t>
                </a:r>
                <a:endParaRPr lang="en-US" altLang="zh-CN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68" name="组合 167"/>
            <p:cNvGrpSpPr/>
            <p:nvPr/>
          </p:nvGrpSpPr>
          <p:grpSpPr>
            <a:xfrm>
              <a:off x="3455" y="5498"/>
              <a:ext cx="5791" cy="548"/>
              <a:chOff x="2584813" y="1222192"/>
              <a:chExt cx="7020584" cy="686612"/>
            </a:xfrm>
          </p:grpSpPr>
          <p:sp>
            <p:nvSpPr>
              <p:cNvPr id="172" name="矩形 171"/>
              <p:cNvSpPr/>
              <p:nvPr/>
            </p:nvSpPr>
            <p:spPr>
              <a:xfrm>
                <a:off x="2584813" y="1222194"/>
                <a:ext cx="2906683" cy="686610"/>
              </a:xfrm>
              <a:prstGeom prst="rect">
                <a:avLst/>
              </a:prstGeom>
              <a:solidFill>
                <a:srgbClr val="47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9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工作温度范围</a:t>
                </a:r>
                <a:endPara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73" name="矩形 172"/>
              <p:cNvSpPr/>
              <p:nvPr/>
            </p:nvSpPr>
            <p:spPr>
              <a:xfrm>
                <a:off x="5491494" y="1222192"/>
                <a:ext cx="4113903" cy="686610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9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-10℃~+40℃</a:t>
                </a:r>
                <a:endParaRPr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169" name="组合 168"/>
            <p:cNvGrpSpPr/>
            <p:nvPr/>
          </p:nvGrpSpPr>
          <p:grpSpPr>
            <a:xfrm>
              <a:off x="3455" y="6148"/>
              <a:ext cx="5791" cy="548"/>
              <a:chOff x="2584813" y="1252032"/>
              <a:chExt cx="7020699" cy="686610"/>
            </a:xfrm>
          </p:grpSpPr>
          <p:sp>
            <p:nvSpPr>
              <p:cNvPr id="170" name="矩形 169"/>
              <p:cNvSpPr/>
              <p:nvPr/>
            </p:nvSpPr>
            <p:spPr>
              <a:xfrm>
                <a:off x="2584813" y="1252032"/>
                <a:ext cx="2906683" cy="686610"/>
              </a:xfrm>
              <a:prstGeom prst="rect">
                <a:avLst/>
              </a:prstGeom>
              <a:solidFill>
                <a:srgbClr val="47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695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工作湿度范围</a:t>
                </a:r>
                <a:endPara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71" name="矩形 170"/>
              <p:cNvSpPr/>
              <p:nvPr/>
            </p:nvSpPr>
            <p:spPr>
              <a:xfrm>
                <a:off x="5491610" y="1252032"/>
                <a:ext cx="4113902" cy="686610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9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10%~90%RH</a:t>
                </a:r>
                <a:endParaRPr lang="en-US" altLang="zh-CN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endParaRPr>
              </a:p>
            </p:txBody>
          </p:sp>
        </p:grpSp>
      </p:grpSp>
      <p:grpSp>
        <p:nvGrpSpPr>
          <p:cNvPr id="176" name="组合 175"/>
          <p:cNvGrpSpPr/>
          <p:nvPr/>
        </p:nvGrpSpPr>
        <p:grpSpPr>
          <a:xfrm>
            <a:off x="6648380" y="3230100"/>
            <a:ext cx="4014556" cy="346764"/>
            <a:chOff x="2584813" y="2125824"/>
            <a:chExt cx="7020587" cy="686610"/>
          </a:xfrm>
        </p:grpSpPr>
        <p:sp>
          <p:nvSpPr>
            <p:cNvPr id="177" name="矩形 176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交互屏幕尺寸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5491498" y="2125824"/>
              <a:ext cx="4113902" cy="686610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15.6</a:t>
              </a:r>
              <a:r>
                <a: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寸</a:t>
              </a:r>
              <a:endParaRPr lang="zh-CN" altLang="en-US" sz="1695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6648380" y="5249580"/>
            <a:ext cx="4014668" cy="361549"/>
            <a:chOff x="2584813" y="2125824"/>
            <a:chExt cx="7020783" cy="716492"/>
          </a:xfrm>
        </p:grpSpPr>
        <p:sp>
          <p:nvSpPr>
            <p:cNvPr id="180" name="矩形 179"/>
            <p:cNvSpPr/>
            <p:nvPr/>
          </p:nvSpPr>
          <p:spPr>
            <a:xfrm>
              <a:off x="2584813" y="2125824"/>
              <a:ext cx="2906683" cy="686610"/>
            </a:xfrm>
            <a:prstGeom prst="rect">
              <a:avLst/>
            </a:prstGeom>
            <a:solidFill>
              <a:srgbClr val="47A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95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储运环境温度</a:t>
              </a:r>
              <a:endParaRPr lang="zh-CN" altLang="en-US" sz="169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5491498" y="2125824"/>
              <a:ext cx="4114098" cy="716492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95" kern="1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-10</a:t>
              </a:r>
              <a:r>
                <a:rPr lang="zh-CN" altLang="en-US" sz="1695" kern="1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℃～</a:t>
              </a:r>
              <a:r>
                <a:rPr lang="en-US" altLang="zh-CN" sz="1695" kern="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+55℃</a:t>
              </a:r>
              <a:endParaRPr lang="en-US" altLang="zh-CN" sz="1695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31495" y="279400"/>
            <a:ext cx="673100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 smtClean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业务应用：服务</a:t>
            </a:r>
            <a:r>
              <a:rPr lang="en-US" altLang="zh-CN" sz="3600" b="1" dirty="0" smtClean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+</a:t>
            </a:r>
            <a:r>
              <a:rPr lang="zh-CN" altLang="en-US" sz="3600" b="1" dirty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安保</a:t>
            </a:r>
            <a:endParaRPr lang="zh-CN" altLang="en-US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27" y="2576830"/>
            <a:ext cx="1105213" cy="8109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82" y="2583445"/>
            <a:ext cx="1085044" cy="8116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26" y="4105320"/>
            <a:ext cx="1092337" cy="7276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26" y="3387761"/>
            <a:ext cx="1090113" cy="72674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18" y="3387760"/>
            <a:ext cx="1079708" cy="665453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656705" y="2071688"/>
            <a:ext cx="889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56705" y="2172018"/>
            <a:ext cx="88900" cy="292100"/>
          </a:xfrm>
          <a:prstGeom prst="rect">
            <a:avLst/>
          </a:prstGeom>
          <a:solidFill>
            <a:srgbClr val="77B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56705" y="1616393"/>
            <a:ext cx="88900" cy="537845"/>
          </a:xfrm>
          <a:prstGeom prst="rect">
            <a:avLst/>
          </a:prstGeom>
          <a:solidFill>
            <a:srgbClr val="83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 rot="16200000">
            <a:off x="7057390" y="1215073"/>
            <a:ext cx="88900" cy="890905"/>
          </a:xfrm>
          <a:prstGeom prst="rect">
            <a:avLst/>
          </a:prstGeom>
          <a:solidFill>
            <a:srgbClr val="83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58710" y="2071688"/>
            <a:ext cx="889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458710" y="2172018"/>
            <a:ext cx="88900" cy="292100"/>
          </a:xfrm>
          <a:prstGeom prst="rect">
            <a:avLst/>
          </a:prstGeom>
          <a:solidFill>
            <a:srgbClr val="77B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458710" y="1616393"/>
            <a:ext cx="88900" cy="537845"/>
          </a:xfrm>
          <a:prstGeom prst="rect">
            <a:avLst/>
          </a:prstGeom>
          <a:solidFill>
            <a:srgbClr val="83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245" y="1705293"/>
            <a:ext cx="630555" cy="75882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6554470" y="2464118"/>
            <a:ext cx="1095375" cy="107950"/>
          </a:xfrm>
          <a:prstGeom prst="rect">
            <a:avLst/>
          </a:prstGeom>
          <a:solidFill>
            <a:srgbClr val="5F6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16"/>
          <p:cNvSpPr txBox="1"/>
          <p:nvPr/>
        </p:nvSpPr>
        <p:spPr>
          <a:xfrm>
            <a:off x="2186940" y="3952558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E84F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充电桩</a:t>
            </a:r>
            <a:endParaRPr lang="zh-CN" altLang="en-US" b="1">
              <a:solidFill>
                <a:srgbClr val="E84F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306955" y="4259263"/>
            <a:ext cx="559435" cy="0"/>
          </a:xfrm>
          <a:prstGeom prst="line">
            <a:avLst/>
          </a:prstGeom>
          <a:ln w="12700">
            <a:solidFill>
              <a:srgbClr val="E84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21"/>
          <p:cNvSpPr txBox="1"/>
          <p:nvPr/>
        </p:nvSpPr>
        <p:spPr>
          <a:xfrm>
            <a:off x="6777990" y="1169353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E84F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电梯</a:t>
            </a:r>
            <a:endParaRPr lang="zh-CN" altLang="en-US" b="1" dirty="0">
              <a:solidFill>
                <a:srgbClr val="E84F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821170" y="1476058"/>
            <a:ext cx="559435" cy="0"/>
          </a:xfrm>
          <a:prstGeom prst="line">
            <a:avLst/>
          </a:prstGeom>
          <a:ln w="12700">
            <a:solidFill>
              <a:srgbClr val="E84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656705" y="3032443"/>
            <a:ext cx="889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656705" y="3132773"/>
            <a:ext cx="88900" cy="292100"/>
          </a:xfrm>
          <a:prstGeom prst="rect">
            <a:avLst/>
          </a:prstGeom>
          <a:solidFill>
            <a:srgbClr val="77B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656705" y="2577148"/>
            <a:ext cx="88900" cy="537845"/>
          </a:xfrm>
          <a:prstGeom prst="rect">
            <a:avLst/>
          </a:prstGeom>
          <a:solidFill>
            <a:srgbClr val="83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 rot="16200000">
            <a:off x="7057390" y="2175828"/>
            <a:ext cx="88900" cy="890905"/>
          </a:xfrm>
          <a:prstGeom prst="rect">
            <a:avLst/>
          </a:prstGeom>
          <a:solidFill>
            <a:srgbClr val="83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458710" y="3032443"/>
            <a:ext cx="889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458710" y="3132773"/>
            <a:ext cx="88900" cy="292100"/>
          </a:xfrm>
          <a:prstGeom prst="rect">
            <a:avLst/>
          </a:prstGeom>
          <a:solidFill>
            <a:srgbClr val="77B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458710" y="2577148"/>
            <a:ext cx="88900" cy="537845"/>
          </a:xfrm>
          <a:prstGeom prst="rect">
            <a:avLst/>
          </a:prstGeom>
          <a:solidFill>
            <a:srgbClr val="83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245" y="2666048"/>
            <a:ext cx="630555" cy="758825"/>
          </a:xfrm>
          <a:prstGeom prst="rect">
            <a:avLst/>
          </a:prstGeom>
        </p:spPr>
      </p:pic>
      <p:sp>
        <p:nvSpPr>
          <p:cNvPr id="48" name="矩形 47"/>
          <p:cNvSpPr/>
          <p:nvPr/>
        </p:nvSpPr>
        <p:spPr>
          <a:xfrm>
            <a:off x="6554470" y="3424873"/>
            <a:ext cx="1095375" cy="107950"/>
          </a:xfrm>
          <a:prstGeom prst="rect">
            <a:avLst/>
          </a:prstGeom>
          <a:solidFill>
            <a:srgbClr val="5F6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654800" y="3983038"/>
            <a:ext cx="889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654800" y="4083368"/>
            <a:ext cx="88900" cy="292100"/>
          </a:xfrm>
          <a:prstGeom prst="rect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654800" y="3527743"/>
            <a:ext cx="88900" cy="537845"/>
          </a:xfrm>
          <a:prstGeom prst="rect">
            <a:avLst/>
          </a:prstGeom>
          <a:solidFill>
            <a:srgbClr val="83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 rot="16200000">
            <a:off x="7055485" y="3126423"/>
            <a:ext cx="88900" cy="890905"/>
          </a:xfrm>
          <a:prstGeom prst="rect">
            <a:avLst/>
          </a:prstGeom>
          <a:solidFill>
            <a:srgbClr val="83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456805" y="3983038"/>
            <a:ext cx="88900" cy="292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456805" y="4083368"/>
            <a:ext cx="88900" cy="292100"/>
          </a:xfrm>
          <a:prstGeom prst="rect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456805" y="3527743"/>
            <a:ext cx="88900" cy="537845"/>
          </a:xfrm>
          <a:prstGeom prst="rect">
            <a:avLst/>
          </a:prstGeom>
          <a:solidFill>
            <a:srgbClr val="83C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340" y="3616643"/>
            <a:ext cx="630555" cy="758825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6552565" y="4375468"/>
            <a:ext cx="1095375" cy="107950"/>
          </a:xfrm>
          <a:prstGeom prst="rect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1676400" y="4239578"/>
            <a:ext cx="8521065" cy="1045845"/>
          </a:xfrm>
          <a:custGeom>
            <a:avLst/>
            <a:gdLst>
              <a:gd name="connsiteX0" fmla="*/ 0 w 13419"/>
              <a:gd name="connsiteY0" fmla="*/ 1647 h 1647"/>
              <a:gd name="connsiteX1" fmla="*/ 3120 w 13419"/>
              <a:gd name="connsiteY1" fmla="*/ 1613 h 1647"/>
              <a:gd name="connsiteX2" fmla="*/ 3120 w 13419"/>
              <a:gd name="connsiteY2" fmla="*/ 1067 h 1647"/>
              <a:gd name="connsiteX3" fmla="*/ 6628 w 13419"/>
              <a:gd name="connsiteY3" fmla="*/ 1067 h 1647"/>
              <a:gd name="connsiteX4" fmla="*/ 6628 w 13419"/>
              <a:gd name="connsiteY4" fmla="*/ 507 h 1647"/>
              <a:gd name="connsiteX5" fmla="*/ 10089 w 13419"/>
              <a:gd name="connsiteY5" fmla="*/ 507 h 1647"/>
              <a:gd name="connsiteX6" fmla="*/ 10089 w 13419"/>
              <a:gd name="connsiteY6" fmla="*/ 0 h 1647"/>
              <a:gd name="connsiteX7" fmla="*/ 13419 w 13419"/>
              <a:gd name="connsiteY7" fmla="*/ 23 h 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9" h="1647">
                <a:moveTo>
                  <a:pt x="0" y="1647"/>
                </a:moveTo>
                <a:lnTo>
                  <a:pt x="3120" y="1613"/>
                </a:lnTo>
                <a:lnTo>
                  <a:pt x="3120" y="1067"/>
                </a:lnTo>
                <a:lnTo>
                  <a:pt x="6628" y="1067"/>
                </a:lnTo>
                <a:lnTo>
                  <a:pt x="6628" y="507"/>
                </a:lnTo>
                <a:lnTo>
                  <a:pt x="10089" y="507"/>
                </a:lnTo>
                <a:lnTo>
                  <a:pt x="10089" y="0"/>
                </a:lnTo>
                <a:lnTo>
                  <a:pt x="13419" y="23"/>
                </a:lnTo>
              </a:path>
            </a:pathLst>
          </a:custGeom>
          <a:noFill/>
          <a:ln>
            <a:solidFill>
              <a:srgbClr val="E84F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" name="图片 58" descr="303b32303238393431383bb3e4b5e7d7ae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85340" y="4941253"/>
            <a:ext cx="342265" cy="34226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7766" y="4053213"/>
            <a:ext cx="1076960" cy="793750"/>
          </a:xfrm>
          <a:prstGeom prst="rect">
            <a:avLst/>
          </a:prstGeom>
        </p:spPr>
      </p:pic>
      <p:sp>
        <p:nvSpPr>
          <p:cNvPr id="62" name="文本框 46"/>
          <p:cNvSpPr txBox="1"/>
          <p:nvPr/>
        </p:nvSpPr>
        <p:spPr>
          <a:xfrm>
            <a:off x="4339590" y="1999449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E84F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前台</a:t>
            </a:r>
            <a:endParaRPr lang="zh-CN" altLang="en-US" b="1">
              <a:solidFill>
                <a:srgbClr val="E84F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4339590" y="2306154"/>
            <a:ext cx="559435" cy="0"/>
          </a:xfrm>
          <a:prstGeom prst="line">
            <a:avLst/>
          </a:prstGeom>
          <a:ln w="12700">
            <a:solidFill>
              <a:srgbClr val="E84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54"/>
          <p:cNvSpPr txBox="1"/>
          <p:nvPr/>
        </p:nvSpPr>
        <p:spPr>
          <a:xfrm>
            <a:off x="2772410" y="4941253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自动充电</a:t>
            </a:r>
            <a:endParaRPr lang="zh-CN" altLang="en-US" sz="12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2025" y="2982913"/>
            <a:ext cx="1018540" cy="1122680"/>
          </a:xfrm>
          <a:prstGeom prst="rect">
            <a:avLst/>
          </a:prstGeom>
        </p:spPr>
      </p:pic>
      <p:sp>
        <p:nvSpPr>
          <p:cNvPr id="66" name="右箭头 65"/>
          <p:cNvSpPr/>
          <p:nvPr/>
        </p:nvSpPr>
        <p:spPr>
          <a:xfrm>
            <a:off x="1840865" y="533050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右箭头 66"/>
          <p:cNvSpPr/>
          <p:nvPr/>
        </p:nvSpPr>
        <p:spPr>
          <a:xfrm>
            <a:off x="2741295" y="533050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右箭头 67"/>
          <p:cNvSpPr/>
          <p:nvPr/>
        </p:nvSpPr>
        <p:spPr>
          <a:xfrm>
            <a:off x="2291080" y="533050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右箭头 68"/>
          <p:cNvSpPr/>
          <p:nvPr/>
        </p:nvSpPr>
        <p:spPr>
          <a:xfrm>
            <a:off x="3235960" y="533050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右箭头 69"/>
          <p:cNvSpPr/>
          <p:nvPr/>
        </p:nvSpPr>
        <p:spPr>
          <a:xfrm>
            <a:off x="3876040" y="497871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右箭头 70"/>
          <p:cNvSpPr/>
          <p:nvPr/>
        </p:nvSpPr>
        <p:spPr>
          <a:xfrm>
            <a:off x="3687445" y="533050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右箭头 71"/>
          <p:cNvSpPr/>
          <p:nvPr/>
        </p:nvSpPr>
        <p:spPr>
          <a:xfrm>
            <a:off x="4373245" y="497871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右箭头 72"/>
          <p:cNvSpPr/>
          <p:nvPr/>
        </p:nvSpPr>
        <p:spPr>
          <a:xfrm>
            <a:off x="4824095" y="497871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右箭头 73"/>
          <p:cNvSpPr/>
          <p:nvPr/>
        </p:nvSpPr>
        <p:spPr>
          <a:xfrm>
            <a:off x="5318125" y="497871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右箭头 74"/>
          <p:cNvSpPr/>
          <p:nvPr/>
        </p:nvSpPr>
        <p:spPr>
          <a:xfrm>
            <a:off x="5763260" y="497871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右箭头 75"/>
          <p:cNvSpPr/>
          <p:nvPr/>
        </p:nvSpPr>
        <p:spPr>
          <a:xfrm>
            <a:off x="6099175" y="465994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右箭头 76"/>
          <p:cNvSpPr/>
          <p:nvPr/>
        </p:nvSpPr>
        <p:spPr>
          <a:xfrm>
            <a:off x="6596380" y="465994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右箭头 77"/>
          <p:cNvSpPr/>
          <p:nvPr/>
        </p:nvSpPr>
        <p:spPr>
          <a:xfrm>
            <a:off x="7047230" y="465994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右箭头 78"/>
          <p:cNvSpPr/>
          <p:nvPr/>
        </p:nvSpPr>
        <p:spPr>
          <a:xfrm>
            <a:off x="7541260" y="465994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右箭头 79"/>
          <p:cNvSpPr/>
          <p:nvPr/>
        </p:nvSpPr>
        <p:spPr>
          <a:xfrm>
            <a:off x="7986395" y="4659948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右箭头 80"/>
          <p:cNvSpPr/>
          <p:nvPr/>
        </p:nvSpPr>
        <p:spPr>
          <a:xfrm>
            <a:off x="9037320" y="4308793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右箭头 81"/>
          <p:cNvSpPr/>
          <p:nvPr/>
        </p:nvSpPr>
        <p:spPr>
          <a:xfrm>
            <a:off x="9534525" y="4308793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右箭头 82"/>
          <p:cNvSpPr/>
          <p:nvPr/>
        </p:nvSpPr>
        <p:spPr>
          <a:xfrm>
            <a:off x="9985375" y="4308793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右箭头 83"/>
          <p:cNvSpPr/>
          <p:nvPr/>
        </p:nvSpPr>
        <p:spPr>
          <a:xfrm rot="16200000">
            <a:off x="3703320" y="5077143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右箭头 84"/>
          <p:cNvSpPr/>
          <p:nvPr/>
        </p:nvSpPr>
        <p:spPr>
          <a:xfrm rot="16200000">
            <a:off x="7480300" y="4438333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右箭头 85"/>
          <p:cNvSpPr/>
          <p:nvPr/>
        </p:nvSpPr>
        <p:spPr>
          <a:xfrm rot="16200000">
            <a:off x="5901055" y="4795203"/>
            <a:ext cx="107950" cy="75565"/>
          </a:xfrm>
          <a:prstGeom prst="rightArrow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3"/>
          <p:cNvSpPr txBox="1"/>
          <p:nvPr/>
        </p:nvSpPr>
        <p:spPr>
          <a:xfrm>
            <a:off x="8555355" y="2546033"/>
            <a:ext cx="1099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E84F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各个楼层</a:t>
            </a:r>
            <a:endParaRPr lang="zh-CN" altLang="en-US" b="1">
              <a:solidFill>
                <a:srgbClr val="E84F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8638540" y="2852738"/>
            <a:ext cx="910590" cy="0"/>
          </a:xfrm>
          <a:prstGeom prst="line">
            <a:avLst/>
          </a:prstGeom>
          <a:ln w="12700">
            <a:solidFill>
              <a:srgbClr val="E84F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6"/>
          <p:cNvSpPr txBox="1"/>
          <p:nvPr/>
        </p:nvSpPr>
        <p:spPr>
          <a:xfrm>
            <a:off x="4042410" y="5216843"/>
            <a:ext cx="13836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上下班时段，机器人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在前台做迎宾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览、视频宣传、防疫检测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92"/>
          <p:cNvSpPr txBox="1"/>
          <p:nvPr/>
        </p:nvSpPr>
        <p:spPr>
          <a:xfrm>
            <a:off x="6284527" y="4912678"/>
            <a:ext cx="2108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通过提供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安装梯控系统（选配），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完成机器人自主上下电梯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框 93"/>
          <p:cNvSpPr txBox="1"/>
          <p:nvPr/>
        </p:nvSpPr>
        <p:spPr>
          <a:xfrm>
            <a:off x="8392796" y="4611687"/>
            <a:ext cx="1700530" cy="557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机器人在各个楼层巡逻，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检查可疑人员和环境异常监测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任意多边形 91"/>
          <p:cNvSpPr/>
          <p:nvPr/>
        </p:nvSpPr>
        <p:spPr>
          <a:xfrm>
            <a:off x="1682750" y="4438333"/>
            <a:ext cx="8521065" cy="1049655"/>
          </a:xfrm>
          <a:custGeom>
            <a:avLst/>
            <a:gdLst>
              <a:gd name="connsiteX0" fmla="*/ 0 w 13419"/>
              <a:gd name="connsiteY0" fmla="*/ 1653 h 1653"/>
              <a:gd name="connsiteX1" fmla="*/ 3374 w 13419"/>
              <a:gd name="connsiteY1" fmla="*/ 1613 h 1653"/>
              <a:gd name="connsiteX2" fmla="*/ 3374 w 13419"/>
              <a:gd name="connsiteY2" fmla="*/ 1067 h 1653"/>
              <a:gd name="connsiteX3" fmla="*/ 6882 w 13419"/>
              <a:gd name="connsiteY3" fmla="*/ 1067 h 1653"/>
              <a:gd name="connsiteX4" fmla="*/ 6882 w 13419"/>
              <a:gd name="connsiteY4" fmla="*/ 507 h 1653"/>
              <a:gd name="connsiteX5" fmla="*/ 10343 w 13419"/>
              <a:gd name="connsiteY5" fmla="*/ 507 h 1653"/>
              <a:gd name="connsiteX6" fmla="*/ 10343 w 13419"/>
              <a:gd name="connsiteY6" fmla="*/ 0 h 1653"/>
              <a:gd name="connsiteX7" fmla="*/ 13419 w 13419"/>
              <a:gd name="connsiteY7" fmla="*/ 48 h 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19" h="1653">
                <a:moveTo>
                  <a:pt x="0" y="1653"/>
                </a:moveTo>
                <a:lnTo>
                  <a:pt x="3374" y="1613"/>
                </a:lnTo>
                <a:lnTo>
                  <a:pt x="3374" y="1067"/>
                </a:lnTo>
                <a:lnTo>
                  <a:pt x="6882" y="1067"/>
                </a:lnTo>
                <a:lnTo>
                  <a:pt x="6882" y="507"/>
                </a:lnTo>
                <a:lnTo>
                  <a:pt x="10343" y="507"/>
                </a:lnTo>
                <a:lnTo>
                  <a:pt x="10343" y="0"/>
                </a:lnTo>
                <a:lnTo>
                  <a:pt x="13419" y="48"/>
                </a:lnTo>
              </a:path>
            </a:pathLst>
          </a:custGeom>
          <a:noFill/>
          <a:ln>
            <a:solidFill>
              <a:srgbClr val="E84F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4" name="图片 93" descr="抠图2"/>
          <p:cNvPicPr>
            <a:picLocks noChangeAspect="1"/>
          </p:cNvPicPr>
          <p:nvPr/>
        </p:nvPicPr>
        <p:blipFill>
          <a:blip r:embed="rId11"/>
          <a:srcRect l="37457" r="38979"/>
          <a:stretch>
            <a:fillRect/>
          </a:stretch>
        </p:blipFill>
        <p:spPr>
          <a:xfrm flipH="1">
            <a:off x="4277531" y="4258318"/>
            <a:ext cx="204470" cy="543560"/>
          </a:xfrm>
          <a:prstGeom prst="rect">
            <a:avLst/>
          </a:prstGeom>
        </p:spPr>
      </p:pic>
      <p:pic>
        <p:nvPicPr>
          <p:cNvPr id="95" name="图片 94" descr="抠图2"/>
          <p:cNvPicPr>
            <a:picLocks noChangeAspect="1"/>
          </p:cNvPicPr>
          <p:nvPr/>
        </p:nvPicPr>
        <p:blipFill>
          <a:blip r:embed="rId11"/>
          <a:srcRect l="37457" r="38979"/>
          <a:stretch>
            <a:fillRect/>
          </a:stretch>
        </p:blipFill>
        <p:spPr>
          <a:xfrm flipH="1">
            <a:off x="8940800" y="3476308"/>
            <a:ext cx="204470" cy="543560"/>
          </a:xfrm>
          <a:prstGeom prst="rect">
            <a:avLst/>
          </a:prstGeom>
        </p:spPr>
      </p:pic>
      <p:pic>
        <p:nvPicPr>
          <p:cNvPr id="96" name="图片 95" descr="抠图2"/>
          <p:cNvPicPr>
            <a:picLocks noChangeAspect="1"/>
          </p:cNvPicPr>
          <p:nvPr/>
        </p:nvPicPr>
        <p:blipFill>
          <a:blip r:embed="rId11"/>
          <a:srcRect l="37457" r="38979"/>
          <a:stretch>
            <a:fillRect/>
          </a:stretch>
        </p:blipFill>
        <p:spPr>
          <a:xfrm flipH="1">
            <a:off x="6997065" y="3831908"/>
            <a:ext cx="204470" cy="543560"/>
          </a:xfrm>
          <a:prstGeom prst="rect">
            <a:avLst/>
          </a:prstGeom>
        </p:spPr>
      </p:pic>
      <p:sp>
        <p:nvSpPr>
          <p:cNvPr id="97" name="文本框 85"/>
          <p:cNvSpPr txBox="1"/>
          <p:nvPr/>
        </p:nvSpPr>
        <p:spPr>
          <a:xfrm>
            <a:off x="2018030" y="5567998"/>
            <a:ext cx="1325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机器人非工作时间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自动返回充电桩充电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8" name="图片 97" descr="抠图2"/>
          <p:cNvPicPr>
            <a:picLocks noChangeAspect="1"/>
          </p:cNvPicPr>
          <p:nvPr/>
        </p:nvPicPr>
        <p:blipFill>
          <a:blip r:embed="rId11"/>
          <a:srcRect l="37457" r="38979"/>
          <a:stretch>
            <a:fillRect/>
          </a:stretch>
        </p:blipFill>
        <p:spPr>
          <a:xfrm flipH="1">
            <a:off x="4073061" y="3509653"/>
            <a:ext cx="204470" cy="543560"/>
          </a:xfrm>
          <a:prstGeom prst="rect">
            <a:avLst/>
          </a:prstGeom>
        </p:spPr>
      </p:pic>
      <p:pic>
        <p:nvPicPr>
          <p:cNvPr id="99" name="图片 98" descr="抠图2"/>
          <p:cNvPicPr>
            <a:picLocks noChangeAspect="1"/>
          </p:cNvPicPr>
          <p:nvPr/>
        </p:nvPicPr>
        <p:blipFill>
          <a:blip r:embed="rId11"/>
          <a:srcRect l="37457" r="38979"/>
          <a:stretch>
            <a:fillRect/>
          </a:stretch>
        </p:blipFill>
        <p:spPr>
          <a:xfrm flipH="1">
            <a:off x="3814724" y="2900005"/>
            <a:ext cx="204470" cy="543560"/>
          </a:xfrm>
          <a:prstGeom prst="rect">
            <a:avLst/>
          </a:prstGeom>
        </p:spPr>
      </p:pic>
      <p:pic>
        <p:nvPicPr>
          <p:cNvPr id="100" name="图片 99" descr="抠图2"/>
          <p:cNvPicPr>
            <a:picLocks noChangeAspect="1"/>
          </p:cNvPicPr>
          <p:nvPr/>
        </p:nvPicPr>
        <p:blipFill>
          <a:blip r:embed="rId11"/>
          <a:srcRect l="37457" r="38979"/>
          <a:stretch>
            <a:fillRect/>
          </a:stretch>
        </p:blipFill>
        <p:spPr>
          <a:xfrm flipH="1">
            <a:off x="4841557" y="4308793"/>
            <a:ext cx="204470" cy="543560"/>
          </a:xfrm>
          <a:prstGeom prst="rect">
            <a:avLst/>
          </a:prstGeom>
        </p:spPr>
      </p:pic>
      <p:pic>
        <p:nvPicPr>
          <p:cNvPr id="101" name="图片 100" descr="抠图2"/>
          <p:cNvPicPr>
            <a:picLocks noChangeAspect="1"/>
          </p:cNvPicPr>
          <p:nvPr/>
        </p:nvPicPr>
        <p:blipFill>
          <a:blip r:embed="rId11"/>
          <a:srcRect l="37457" r="38979"/>
          <a:stretch>
            <a:fillRect/>
          </a:stretch>
        </p:blipFill>
        <p:spPr>
          <a:xfrm flipH="1">
            <a:off x="5168900" y="3571875"/>
            <a:ext cx="204470" cy="543560"/>
          </a:xfrm>
          <a:prstGeom prst="rect">
            <a:avLst/>
          </a:prstGeom>
        </p:spPr>
      </p:pic>
      <p:pic>
        <p:nvPicPr>
          <p:cNvPr id="102" name="图片 101" descr="抠图2"/>
          <p:cNvPicPr>
            <a:picLocks noChangeAspect="1"/>
          </p:cNvPicPr>
          <p:nvPr/>
        </p:nvPicPr>
        <p:blipFill>
          <a:blip r:embed="rId11"/>
          <a:srcRect l="37457" r="38979"/>
          <a:stretch>
            <a:fillRect/>
          </a:stretch>
        </p:blipFill>
        <p:spPr>
          <a:xfrm flipH="1">
            <a:off x="4845050" y="2885108"/>
            <a:ext cx="204470" cy="54356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427605" y="4402455"/>
            <a:ext cx="377825" cy="100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31495" y="279400"/>
            <a:ext cx="673100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适用场景</a:t>
            </a:r>
            <a:endParaRPr lang="zh-CN" altLang="en-US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21394" y="2994214"/>
            <a:ext cx="8854060" cy="2590143"/>
            <a:chOff x="-393" y="4514"/>
            <a:chExt cx="16432" cy="4785"/>
          </a:xfrm>
        </p:grpSpPr>
        <p:sp>
          <p:nvSpPr>
            <p:cNvPr id="14" name="矩形 13"/>
            <p:cNvSpPr/>
            <p:nvPr>
              <p:custDataLst>
                <p:tags r:id="rId1"/>
              </p:custDataLst>
            </p:nvPr>
          </p:nvSpPr>
          <p:spPr>
            <a:xfrm>
              <a:off x="-393" y="4546"/>
              <a:ext cx="4413" cy="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博物馆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文本框 6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53" y="8619"/>
              <a:ext cx="2533" cy="6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116144" tIns="58072" rIns="116144" bIns="58072">
              <a:spAutoFit/>
            </a:bodyPr>
            <a:lstStyle/>
            <a:p>
              <a:pPr algn="ctr" eaLnBrk="1" hangingPunct="1">
                <a:buClrTx/>
                <a:buSzTx/>
                <a:buFontTx/>
              </a:pPr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购物中心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文本框 6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013" y="8688"/>
              <a:ext cx="2191" cy="6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116144" tIns="58072" rIns="116144" bIns="58072">
              <a:spAutoFit/>
            </a:bodyPr>
            <a:lstStyle/>
            <a:p>
              <a:pPr algn="ctr" eaLnBrk="1" hangingPunct="1"/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写字楼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9" name="文本框 6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337" y="4577"/>
              <a:ext cx="2416" cy="6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116144" tIns="58072" rIns="116144" bIns="58072">
              <a:spAutoFit/>
            </a:bodyPr>
            <a:lstStyle/>
            <a:p>
              <a:pPr algn="ctr" eaLnBrk="1" hangingPunct="1">
                <a:buClrTx/>
                <a:buSzTx/>
                <a:buFontTx/>
              </a:pPr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会展中心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6" name="文本框 61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3854" y="4514"/>
              <a:ext cx="2185" cy="6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116144" tIns="58072" rIns="116144" bIns="58072">
              <a:spAutoFit/>
            </a:bodyPr>
            <a:lstStyle/>
            <a:p>
              <a:pPr algn="ctr" eaLnBrk="1" hangingPunct="1">
                <a:buClrTx/>
                <a:buSzTx/>
                <a:buFontTx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户政大厅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0" name="文本框 6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272" y="8619"/>
              <a:ext cx="3165" cy="6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116144" tIns="58072" rIns="116144" bIns="58072">
              <a:spAutoFit/>
            </a:bodyPr>
            <a:lstStyle/>
            <a:p>
              <a:pPr algn="ctr" eaLnBrk="1" hangingPunct="1">
                <a:buClrTx/>
                <a:buSzTx/>
                <a:buFontTx/>
              </a:pPr>
              <a:r>
                <a:rPr lang="zh-CN" altLang="en-US" sz="1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服务中心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1" name="文本框 6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49" y="4536"/>
              <a:ext cx="2428" cy="6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116144" tIns="58072" rIns="116144" bIns="58072">
              <a:spAutoFit/>
            </a:bodyPr>
            <a:lstStyle/>
            <a:p>
              <a:pPr algn="ctr" eaLnBrk="1" hangingPunct="1">
                <a:buClrTx/>
                <a:buSzTx/>
                <a:buFontTx/>
              </a:pP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展厅</a:t>
              </a:r>
              <a:endPara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97" y="1628722"/>
            <a:ext cx="1833101" cy="13450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783" y="1610790"/>
            <a:ext cx="1813800" cy="135672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18" y="1617772"/>
            <a:ext cx="2026170" cy="1349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802" y="1628722"/>
            <a:ext cx="2008186" cy="133879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59" y="3684628"/>
            <a:ext cx="1841881" cy="13814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47" y="3759600"/>
            <a:ext cx="2240481" cy="13808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58" y="3684628"/>
            <a:ext cx="2376279" cy="1381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69615" y="3637915"/>
            <a:ext cx="4980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942C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欢迎咨询合作</a:t>
            </a:r>
            <a:endParaRPr lang="zh-CN" altLang="en-US" sz="3600" b="1">
              <a:solidFill>
                <a:srgbClr val="942C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21460" y="1559560"/>
            <a:ext cx="9161780" cy="1568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zh-CN" altLang="en-US" sz="4800">
                <a:ln w="9525"/>
                <a:solidFill>
                  <a:srgbClr val="942C13"/>
                </a:solidFill>
                <a:effectLst/>
                <a:latin typeface="汉仪力量黑简" panose="00020600040101010101" charset="-122"/>
                <a:ea typeface="汉仪力量黑简" panose="00020600040101010101" charset="-122"/>
                <a:sym typeface="+mn-ea"/>
              </a:rPr>
              <a:t>与您一起</a:t>
            </a:r>
            <a:endParaRPr lang="zh-CN" altLang="en-US" sz="4800">
              <a:ln w="9525"/>
              <a:solidFill>
                <a:srgbClr val="942C13"/>
              </a:solidFill>
              <a:effectLst/>
              <a:latin typeface="汉仪力量黑简" panose="00020600040101010101" charset="-122"/>
              <a:ea typeface="汉仪力量黑简" panose="00020600040101010101" charset="-122"/>
              <a:sym typeface="+mn-ea"/>
            </a:endParaRPr>
          </a:p>
          <a:p>
            <a:pPr algn="ctr"/>
            <a:r>
              <a:rPr lang="zh-CN" altLang="en-US" sz="4800">
                <a:ln w="9525"/>
                <a:solidFill>
                  <a:srgbClr val="942C13"/>
                </a:solidFill>
                <a:effectLst/>
                <a:latin typeface="汉仪力量黑简" panose="00020600040101010101" charset="-122"/>
                <a:ea typeface="汉仪力量黑简" panose="00020600040101010101" charset="-122"/>
                <a:sym typeface="+mn-ea"/>
              </a:rPr>
              <a:t>助力物业安保服务升级</a:t>
            </a:r>
            <a:endParaRPr lang="zh-CN" altLang="en-US" sz="4800">
              <a:ln w="9525"/>
              <a:solidFill>
                <a:srgbClr val="942C13"/>
              </a:solidFill>
              <a:effectLst/>
              <a:latin typeface="汉仪力量黑简" panose="00020600040101010101" charset="-122"/>
              <a:ea typeface="汉仪力量黑简" panose="000206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622300" y="279400"/>
            <a:ext cx="673100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产品简介</a:t>
            </a:r>
            <a:endParaRPr lang="zh-CN" altLang="en-US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文本框 5"/>
          <p:cNvSpPr txBox="1"/>
          <p:nvPr>
            <p:custDataLst>
              <p:tags r:id="rId1"/>
            </p:custDataLst>
          </p:nvPr>
        </p:nvSpPr>
        <p:spPr>
          <a:xfrm>
            <a:off x="4143188" y="1575862"/>
            <a:ext cx="5874871" cy="45694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  <a:lvl6pPr>
              <a:defRPr>
                <a:solidFill>
                  <a:sysClr val="windowText" lastClr="000000"/>
                </a:solidFill>
              </a:defRPr>
            </a:lvl6pPr>
            <a:lvl7pPr>
              <a:defRPr>
                <a:solidFill>
                  <a:sysClr val="windowText" lastClr="000000"/>
                </a:solidFill>
              </a:defRPr>
            </a:lvl7pPr>
            <a:lvl8pPr>
              <a:defRPr>
                <a:solidFill>
                  <a:sysClr val="windowText" lastClr="000000"/>
                </a:solidFill>
              </a:defRPr>
            </a:lvl8pPr>
            <a:lvl9pPr>
              <a:defRPr>
                <a:solidFill>
                  <a:sysClr val="windowText" lastClr="000000"/>
                </a:solidFill>
              </a:defRPr>
            </a:lvl9pPr>
          </a:lstStyle>
          <a:p>
            <a:r>
              <a:rPr lang="en-US" altLang="zh-CN" dirty="0" smtClean="0"/>
              <a:t>       M2</a:t>
            </a:r>
            <a:r>
              <a:rPr lang="zh-CN" altLang="en-US" dirty="0" smtClean="0"/>
              <a:t>安保服务</a:t>
            </a:r>
            <a:r>
              <a:rPr lang="zh-CN" altLang="en-US" dirty="0"/>
              <a:t>机器人是一款针对于大型展馆、博物馆、展厅、大型展会这类室内公共场所等可控的场景，需要服务的智能化巡逻装备。可应对用户的咨询，对语音服务要求较高的用户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升级</a:t>
            </a:r>
            <a:r>
              <a:rPr lang="en-US" altLang="zh-CN" dirty="0" smtClean="0"/>
              <a:t>15.6</a:t>
            </a:r>
            <a:r>
              <a:rPr lang="zh-CN" altLang="en-US" dirty="0" smtClean="0"/>
              <a:t>寸</a:t>
            </a:r>
            <a:r>
              <a:rPr lang="zh-CN" altLang="en-US" dirty="0"/>
              <a:t>大屏，同时搭载一路高清摄像头、一路红外摄像头实时监控，具备环境感知、智能交互、无人值守、实时录像、烟火</a:t>
            </a:r>
            <a:r>
              <a:rPr lang="zh-CN" altLang="en-US" dirty="0" smtClean="0"/>
              <a:t>检测（选配）、</a:t>
            </a:r>
            <a:r>
              <a:rPr lang="zh-CN" altLang="en-US" dirty="0"/>
              <a:t>远程通信、全自主管理等功能，可实现对用户问询的自主回答，提高事件处置效率。其中多机协同功能，</a:t>
            </a:r>
            <a:r>
              <a:rPr lang="en-US" altLang="zh-CN" dirty="0"/>
              <a:t>24</a:t>
            </a:r>
            <a:r>
              <a:rPr lang="zh-CN" altLang="en-US" dirty="0"/>
              <a:t>小时运行等优点可极大的节省人力投入，可广泛应用于博物馆、展厅等环境。 </a:t>
            </a:r>
            <a:endParaRPr lang="zh-CN" altLang="en-US" dirty="0">
              <a:sym typeface="+mn-ea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41780" y="473710"/>
            <a:ext cx="2105660" cy="536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622300" y="279400"/>
            <a:ext cx="673100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 smtClean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模块说明</a:t>
            </a:r>
            <a:endParaRPr lang="zh-CN" altLang="en-US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3797" y="1967238"/>
            <a:ext cx="1037590" cy="103759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866210" y="1293014"/>
            <a:ext cx="2196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ct val="150000"/>
              </a:lnSpc>
            </a:pPr>
            <a:r>
              <a:rPr lang="zh-CN" sz="12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可见光摄像机、红外热成像仪、</a:t>
            </a:r>
            <a:endParaRPr lang="zh-CN" sz="12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 defTabSz="685800">
              <a:lnSpc>
                <a:spcPct val="150000"/>
              </a:lnSpc>
            </a:pPr>
            <a:r>
              <a:rPr lang="zh-CN" sz="12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双目云台</a:t>
            </a:r>
            <a:endParaRPr 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1898219" y="988251"/>
            <a:ext cx="214513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b="1">
                <a:solidFill>
                  <a:srgbClr val="44546A"/>
                </a:solidFill>
                <a:cs typeface="+mn-ea"/>
              </a:defRPr>
            </a:lvl1pPr>
          </a:lstStyle>
          <a:p>
            <a:pPr algn="r"/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监控模块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500582" y="2422533"/>
            <a:ext cx="2771140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685800">
              <a:lnSpc>
                <a:spcPct val="150000"/>
              </a:lnSpc>
              <a:buClrTx/>
              <a:buSzTx/>
              <a:buFontTx/>
              <a:defRPr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dirty="0">
                <a:sym typeface="Arial" panose="020B0604020202020204" pitchFamily="34" charset="0"/>
              </a:rPr>
              <a:t>2D</a:t>
            </a:r>
            <a:r>
              <a:rPr lang="zh-CN" altLang="en-US" dirty="0">
                <a:sym typeface="Arial" panose="020B0604020202020204" pitchFamily="34" charset="0"/>
              </a:rPr>
              <a:t>激光雷达、深度相机、超声波传感器、惯性测量单元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8500476" y="2116077"/>
            <a:ext cx="214513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b="1">
                <a:solidFill>
                  <a:srgbClr val="44546A"/>
                </a:solidFill>
                <a:cs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导航模块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500582" y="1254133"/>
            <a:ext cx="2771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>
              <a:lnSpc>
                <a:spcPct val="150000"/>
              </a:lnSpc>
              <a:buClrTx/>
              <a:buSzTx/>
              <a:buFontTx/>
            </a:pPr>
            <a:r>
              <a:rPr lang="zh-CN" sz="12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温湿度传感器、光敏传感器</a:t>
            </a:r>
            <a:endParaRPr lang="zh-CN" sz="12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 defTabSz="685800">
              <a:lnSpc>
                <a:spcPct val="150000"/>
              </a:lnSpc>
              <a:buClrTx/>
              <a:buSzTx/>
              <a:buFontTx/>
            </a:pPr>
            <a:r>
              <a:rPr lang="zh-CN" sz="12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气体传感器</a:t>
            </a:r>
            <a:r>
              <a:rPr lang="en-US" altLang="zh-CN" sz="12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(</a:t>
            </a:r>
            <a:r>
              <a:rPr lang="zh-CN" altLang="en-US" sz="12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可拓展）</a:t>
            </a:r>
            <a:endParaRPr lang="zh-CN" altLang="en-US" sz="1200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500841" y="955056"/>
            <a:ext cx="214513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b="1">
                <a:solidFill>
                  <a:srgbClr val="44546A"/>
                </a:solidFill>
                <a:cs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环境采集模块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499947" y="3528068"/>
            <a:ext cx="2536190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685800">
              <a:lnSpc>
                <a:spcPct val="150000"/>
              </a:lnSpc>
              <a:buClrTx/>
              <a:buSzTx/>
              <a:buFontTx/>
              <a:defRPr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dirty="0">
                <a:sym typeface="Arial" panose="020B0604020202020204" pitchFamily="34" charset="0"/>
              </a:rPr>
              <a:t>工控机、主控板、伺服驱动器、</a:t>
            </a:r>
            <a:endParaRPr lang="zh-CN" dirty="0">
              <a:sym typeface="Arial" panose="020B0604020202020204" pitchFamily="34" charset="0"/>
            </a:endParaRPr>
          </a:p>
          <a:p>
            <a:r>
              <a:rPr lang="zh-CN" dirty="0">
                <a:sym typeface="Arial" panose="020B0604020202020204" pitchFamily="34" charset="0"/>
              </a:rPr>
              <a:t>轮式底盘、伺服电机、减速器</a:t>
            </a:r>
            <a:endParaRPr lang="zh-CN" dirty="0">
              <a:sym typeface="Arial" panose="020B060402020202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8499841" y="3220736"/>
            <a:ext cx="214513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b="1">
                <a:solidFill>
                  <a:srgbClr val="44546A"/>
                </a:solidFill>
                <a:cs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运动控制模块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2100525" y="2425219"/>
            <a:ext cx="1962150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defTabSz="685800">
              <a:lnSpc>
                <a:spcPct val="150000"/>
              </a:lnSpc>
              <a:defRPr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六麦阵列</a:t>
            </a:r>
            <a:endParaRPr lang="zh-CN" dirty="0">
              <a:sym typeface="Arial" panose="020B0604020202020204" pitchFamily="34" charset="0"/>
            </a:endParaRPr>
          </a:p>
          <a:p>
            <a:r>
              <a:rPr lang="zh-CN" altLang="en-US" dirty="0">
                <a:sym typeface="Arial" panose="020B0604020202020204" pitchFamily="34" charset="0"/>
              </a:rPr>
              <a:t>扬声</a:t>
            </a:r>
            <a:r>
              <a:rPr lang="zh-CN" dirty="0">
                <a:sym typeface="Arial" panose="020B0604020202020204" pitchFamily="34" charset="0"/>
              </a:rPr>
              <a:t>器</a:t>
            </a:r>
            <a:endParaRPr lang="zh-CN" dirty="0">
              <a:sym typeface="Arial" panose="020B0604020202020204" pitchFamily="34" charset="0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1898219" y="2120759"/>
            <a:ext cx="214513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b="1">
                <a:solidFill>
                  <a:srgbClr val="44546A"/>
                </a:solidFill>
                <a:cs typeface="+mn-ea"/>
              </a:defRPr>
            </a:lvl1pPr>
          </a:lstStyle>
          <a:p>
            <a:pPr algn="r">
              <a:buClrTx/>
              <a:buSzTx/>
              <a:buFontTx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音频模块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1885789" y="3278576"/>
            <a:ext cx="214513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b="1">
                <a:solidFill>
                  <a:srgbClr val="44546A"/>
                </a:solidFill>
                <a:cs typeface="+mn-ea"/>
              </a:defRPr>
            </a:lvl1pPr>
          </a:lstStyle>
          <a:p>
            <a:pPr algn="r">
              <a:buClrTx/>
              <a:buSzTx/>
              <a:buFontTx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人机交互模块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24787" y="3198861"/>
            <a:ext cx="750570" cy="750570"/>
          </a:xfrm>
          <a:prstGeom prst="rect">
            <a:avLst/>
          </a:prstGeom>
        </p:spPr>
      </p:pic>
      <p:pic>
        <p:nvPicPr>
          <p:cNvPr id="25" name="图片 24" descr="31393935333138313b343639363233373bc0aeb0c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5380" y="2186459"/>
            <a:ext cx="541020" cy="541020"/>
          </a:xfrm>
          <a:prstGeom prst="rect">
            <a:avLst/>
          </a:prstGeom>
        </p:spPr>
      </p:pic>
      <p:pic>
        <p:nvPicPr>
          <p:cNvPr id="26" name="图片 25" descr="32313534353033343b32313534353032323bcad5bcaf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8112" y="990820"/>
            <a:ext cx="568960" cy="568960"/>
          </a:xfrm>
          <a:prstGeom prst="rect">
            <a:avLst/>
          </a:prstGeom>
        </p:spPr>
      </p:pic>
      <p:pic>
        <p:nvPicPr>
          <p:cNvPr id="27" name="图片 26" descr="31393935333437333b31393935393534303bb5e7b3d8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47802" y="4374735"/>
            <a:ext cx="595207" cy="595207"/>
          </a:xfrm>
          <a:prstGeom prst="rect">
            <a:avLst/>
          </a:prstGeom>
        </p:spPr>
      </p:pic>
      <p:pic>
        <p:nvPicPr>
          <p:cNvPr id="28" name="图片 27" descr="32313534333532353b32313534333439313bc6fbb3b5b5d7c5cc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71509" y="3295235"/>
            <a:ext cx="547793" cy="547793"/>
          </a:xfrm>
          <a:prstGeom prst="rect">
            <a:avLst/>
          </a:prstGeom>
        </p:spPr>
      </p:pic>
      <p:pic>
        <p:nvPicPr>
          <p:cNvPr id="29" name="图片 28" descr="32303134363639373b32303134363638303bcdf8c2e7d4dacfdfbfceb3cc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26293" y="4511406"/>
            <a:ext cx="455507" cy="455507"/>
          </a:xfrm>
          <a:prstGeom prst="rect">
            <a:avLst/>
          </a:prstGeom>
        </p:spPr>
      </p:pic>
      <p:pic>
        <p:nvPicPr>
          <p:cNvPr id="30" name="图片 29" descr="32313535373331353b32313535373330383b4149cab6b1f0c4dcc1a6bdd3bfda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58560" y="5585826"/>
            <a:ext cx="489373" cy="489373"/>
          </a:xfrm>
          <a:prstGeom prst="rect">
            <a:avLst/>
          </a:prstGeom>
        </p:spPr>
      </p:pic>
      <p:pic>
        <p:nvPicPr>
          <p:cNvPr id="31" name="图片 30" descr="32303137373533383b32303137383537353bb5e7d7d3c9e3cff1cdb7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71260" y="1090872"/>
            <a:ext cx="428413" cy="428413"/>
          </a:xfrm>
          <a:prstGeom prst="rect">
            <a:avLst/>
          </a:prstGeom>
        </p:spPr>
      </p:pic>
      <p:sp>
        <p:nvSpPr>
          <p:cNvPr id="32" name="TextBox 13"/>
          <p:cNvSpPr txBox="1"/>
          <p:nvPr/>
        </p:nvSpPr>
        <p:spPr>
          <a:xfrm>
            <a:off x="1419170" y="4690264"/>
            <a:ext cx="2625090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defTabSz="685800">
              <a:lnSpc>
                <a:spcPct val="150000"/>
              </a:lnSpc>
              <a:defRPr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dirty="0">
                <a:sym typeface="Arial" panose="020B0604020202020204" pitchFamily="34" charset="0"/>
              </a:rPr>
              <a:t>交换机、无线网桥、AP-AC</a:t>
            </a:r>
            <a:endParaRPr lang="zh-CN" dirty="0">
              <a:sym typeface="Arial" panose="020B0604020202020204" pitchFamily="34" charset="0"/>
            </a:endParaRPr>
          </a:p>
          <a:p>
            <a:r>
              <a:rPr lang="zh-CN" dirty="0">
                <a:sym typeface="Arial" panose="020B0604020202020204" pitchFamily="34" charset="0"/>
              </a:rPr>
              <a:t>4G/5G路由器</a:t>
            </a:r>
            <a:endParaRPr lang="zh-CN" dirty="0">
              <a:sym typeface="Arial" panose="020B0604020202020204" pitchFamily="34" charset="0"/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1879592" y="4385260"/>
            <a:ext cx="214513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b="1">
                <a:solidFill>
                  <a:srgbClr val="44546A"/>
                </a:solidFill>
                <a:cs typeface="+mn-ea"/>
              </a:defRPr>
            </a:lvl1pPr>
          </a:lstStyle>
          <a:p>
            <a:pPr algn="r">
              <a:buClrTx/>
              <a:buSzTx/>
              <a:buFontTx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通信模块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480897" y="4660273"/>
            <a:ext cx="2320290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685800">
              <a:lnSpc>
                <a:spcPct val="150000"/>
              </a:lnSpc>
              <a:buClrTx/>
              <a:buSzTx/>
              <a:buFontTx/>
              <a:defRPr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dirty="0">
                <a:sym typeface="Arial" panose="020B0604020202020204" pitchFamily="34" charset="0"/>
              </a:rPr>
              <a:t>锂电池、电源管理板</a:t>
            </a:r>
            <a:endParaRPr lang="zh-CN" dirty="0">
              <a:sym typeface="Arial" panose="020B0604020202020204" pitchFamily="34" charset="0"/>
            </a:endParaRPr>
          </a:p>
          <a:p>
            <a:r>
              <a:rPr lang="zh-CN" dirty="0">
                <a:sym typeface="Arial" panose="020B0604020202020204" pitchFamily="34" charset="0"/>
              </a:rPr>
              <a:t>外置接触</a:t>
            </a:r>
            <a:r>
              <a:rPr lang="zh-CN" altLang="en-US" dirty="0">
                <a:sym typeface="Arial" panose="020B0604020202020204" pitchFamily="34" charset="0"/>
              </a:rPr>
              <a:t>式</a:t>
            </a:r>
            <a:r>
              <a:rPr lang="zh-CN" dirty="0">
                <a:sym typeface="Arial" panose="020B0604020202020204" pitchFamily="34" charset="0"/>
              </a:rPr>
              <a:t>充电桩</a:t>
            </a:r>
            <a:endParaRPr lang="zh-CN" dirty="0">
              <a:sym typeface="Arial" panose="020B0604020202020204" pitchFamily="34" charset="0"/>
            </a:endParaRPr>
          </a:p>
        </p:txBody>
      </p:sp>
      <p:sp>
        <p:nvSpPr>
          <p:cNvPr id="35" name="TextBox 18"/>
          <p:cNvSpPr txBox="1"/>
          <p:nvPr/>
        </p:nvSpPr>
        <p:spPr>
          <a:xfrm>
            <a:off x="8481214" y="4353576"/>
            <a:ext cx="214513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b="1">
                <a:solidFill>
                  <a:srgbClr val="44546A"/>
                </a:solidFill>
                <a:cs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电源模块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344240" y="5823104"/>
            <a:ext cx="2686685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defTabSz="685800">
              <a:lnSpc>
                <a:spcPct val="150000"/>
              </a:lnSpc>
              <a:defRPr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>
                <a:sym typeface="Arial" panose="020B0604020202020204" pitchFamily="34" charset="0"/>
              </a:rPr>
              <a:t>梯控功能</a:t>
            </a:r>
            <a:endParaRPr lang="en-US" altLang="zh-CN" dirty="0">
              <a:sym typeface="Arial" panose="020B0604020202020204" pitchFamily="34" charset="0"/>
            </a:endParaRPr>
          </a:p>
          <a:p>
            <a:r>
              <a:rPr lang="zh-CN" altLang="en-US" dirty="0">
                <a:sym typeface="Arial" panose="020B0604020202020204" pitchFamily="34" charset="0"/>
              </a:rPr>
              <a:t>火焰识别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37" name="TextBox 18"/>
          <p:cNvSpPr txBox="1"/>
          <p:nvPr/>
        </p:nvSpPr>
        <p:spPr>
          <a:xfrm>
            <a:off x="1866045" y="5518100"/>
            <a:ext cx="214513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b="1">
                <a:solidFill>
                  <a:srgbClr val="44546A"/>
                </a:solidFill>
                <a:cs typeface="+mn-ea"/>
              </a:defRPr>
            </a:lvl1pPr>
          </a:lstStyle>
          <a:p>
            <a:pPr algn="r">
              <a:buClrTx/>
              <a:buSzTx/>
              <a:buFontTx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可</a:t>
            </a: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拓展功能模块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467562" y="5793113"/>
            <a:ext cx="287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685800">
              <a:lnSpc>
                <a:spcPct val="150000"/>
              </a:lnSpc>
              <a:buClrTx/>
              <a:buSzTx/>
              <a:buFontTx/>
              <a:defRPr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dirty="0">
                <a:sym typeface="Arial" panose="020B0604020202020204" pitchFamily="34" charset="0"/>
              </a:rPr>
              <a:t>急停按钮、</a:t>
            </a:r>
            <a:r>
              <a:rPr lang="zh-CN" altLang="en-US" dirty="0">
                <a:sym typeface="Arial" panose="020B0604020202020204" pitchFamily="34" charset="0"/>
              </a:rPr>
              <a:t>物理开关</a:t>
            </a:r>
            <a:endParaRPr lang="zh-CN" altLang="en-US" dirty="0">
              <a:sym typeface="Arial" panose="020B0604020202020204" pitchFamily="34" charset="0"/>
            </a:endParaRPr>
          </a:p>
          <a:p>
            <a:r>
              <a:rPr lang="zh-CN" altLang="en-US" dirty="0">
                <a:sym typeface="Arial" panose="020B0604020202020204" pitchFamily="34" charset="0"/>
              </a:rPr>
              <a:t>防撞条、示宽灯、</a:t>
            </a:r>
            <a:r>
              <a:rPr lang="zh-CN" altLang="en-US">
                <a:sym typeface="Arial" panose="020B0604020202020204" pitchFamily="34" charset="0"/>
              </a:rPr>
              <a:t>灯</a:t>
            </a:r>
            <a:r>
              <a:rPr lang="zh-CN" altLang="en-US" smtClean="0">
                <a:sym typeface="Arial" panose="020B0604020202020204" pitchFamily="34" charset="0"/>
              </a:rPr>
              <a:t>带</a:t>
            </a: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9" name="TextBox 18"/>
          <p:cNvSpPr txBox="1"/>
          <p:nvPr/>
        </p:nvSpPr>
        <p:spPr>
          <a:xfrm>
            <a:off x="8467667" y="5486416"/>
            <a:ext cx="214513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defTabSz="914400">
              <a:defRPr b="1">
                <a:solidFill>
                  <a:srgbClr val="44546A"/>
                </a:solidFill>
                <a:cs typeface="+mn-ea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辅助模块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1730320" y="3563774"/>
            <a:ext cx="230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 defTabSz="685800">
              <a:lnSpc>
                <a:spcPct val="150000"/>
              </a:lnSpc>
              <a:defRPr sz="1200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 smtClean="0">
                <a:sym typeface="Arial" panose="020B0604020202020204" pitchFamily="34" charset="0"/>
              </a:rPr>
              <a:t>15.6</a:t>
            </a:r>
            <a:r>
              <a:rPr lang="zh-CN" altLang="en-US" dirty="0" smtClean="0">
                <a:sym typeface="Arial" panose="020B0604020202020204" pitchFamily="34" charset="0"/>
              </a:rPr>
              <a:t>寸</a:t>
            </a:r>
            <a:r>
              <a:rPr lang="zh-CN" altLang="en-US" dirty="0">
                <a:sym typeface="Arial" panose="020B0604020202020204" pitchFamily="34" charset="0"/>
              </a:rPr>
              <a:t>安卓一体</a:t>
            </a:r>
            <a:r>
              <a:rPr lang="zh-CN" altLang="en-US" dirty="0" smtClean="0">
                <a:sym typeface="Arial" panose="020B0604020202020204" pitchFamily="34" charset="0"/>
              </a:rPr>
              <a:t>机</a:t>
            </a:r>
            <a:endParaRPr lang="en-US" altLang="zh-CN" dirty="0" smtClean="0">
              <a:sym typeface="Arial" panose="020B0604020202020204" pitchFamily="34" charset="0"/>
            </a:endParaRPr>
          </a:p>
          <a:p>
            <a:r>
              <a:rPr lang="en-US" altLang="zh-CN" dirty="0" smtClean="0">
                <a:sym typeface="Arial" panose="020B0604020202020204" pitchFamily="34" charset="0"/>
              </a:rPr>
              <a:t>1080P</a:t>
            </a:r>
            <a:r>
              <a:rPr lang="zh-CN" altLang="en-US" dirty="0" smtClean="0">
                <a:sym typeface="Arial" panose="020B0604020202020204" pitchFamily="34" charset="0"/>
              </a:rPr>
              <a:t>摄像头</a:t>
            </a:r>
            <a:endParaRPr lang="zh-CN" altLang="en-US" dirty="0">
              <a:sym typeface="Arial" panose="020B0604020202020204" pitchFamily="3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91287" y="5461008"/>
            <a:ext cx="708025" cy="658495"/>
          </a:xfrm>
          <a:prstGeom prst="rect">
            <a:avLst/>
          </a:prstGeom>
        </p:spPr>
      </p:pic>
      <p:pic>
        <p:nvPicPr>
          <p:cNvPr id="3" name="图片 2" descr="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448300" y="749935"/>
            <a:ext cx="2105660" cy="536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622300" y="279400"/>
            <a:ext cx="673100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结构</a:t>
            </a:r>
            <a:r>
              <a:rPr lang="zh-CN" altLang="en-US" sz="3600" b="1" dirty="0" smtClean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说明</a:t>
            </a:r>
            <a:endParaRPr lang="zh-CN" altLang="en-US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17652" y="1146157"/>
            <a:ext cx="164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可见光摄像头</a:t>
            </a:r>
            <a:endParaRPr lang="zh-CN" alt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8283388" y="1311730"/>
            <a:ext cx="164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红外</a:t>
            </a:r>
            <a:r>
              <a:rPr lang="zh-CN" altLang="en-US" sz="1600" dirty="0" smtClean="0"/>
              <a:t>摄像头</a:t>
            </a:r>
            <a:endParaRPr lang="zh-CN" alt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1917652" y="1971048"/>
            <a:ext cx="164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六麦阵列</a:t>
            </a:r>
            <a:endParaRPr lang="zh-CN" alt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1917652" y="3363870"/>
            <a:ext cx="164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喇叭</a:t>
            </a:r>
            <a:endParaRPr lang="zh-CN" alt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7718184" y="2563486"/>
            <a:ext cx="2030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15.6</a:t>
            </a:r>
            <a:r>
              <a:rPr lang="zh-CN" altLang="en-US" sz="1600" dirty="0" smtClean="0"/>
              <a:t>寸安卓一体机</a:t>
            </a:r>
            <a:endParaRPr lang="zh-CN" alt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1917652" y="2854079"/>
            <a:ext cx="164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深度</a:t>
            </a:r>
            <a:r>
              <a:rPr lang="zh-CN" altLang="en-US" sz="1600" dirty="0" smtClean="0"/>
              <a:t>摄像头</a:t>
            </a:r>
            <a:endParaRPr lang="zh-CN" alt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8549556" y="4026460"/>
            <a:ext cx="1199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激光雷达</a:t>
            </a:r>
            <a:endParaRPr lang="zh-CN" altLang="en-US" sz="1600" dirty="0"/>
          </a:p>
        </p:txBody>
      </p:sp>
      <p:sp>
        <p:nvSpPr>
          <p:cNvPr id="79" name="TextBox 78"/>
          <p:cNvSpPr txBox="1"/>
          <p:nvPr/>
        </p:nvSpPr>
        <p:spPr>
          <a:xfrm>
            <a:off x="1917652" y="4189191"/>
            <a:ext cx="1062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超声波</a:t>
            </a:r>
            <a:endParaRPr lang="zh-CN" alt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1966163" y="5581342"/>
            <a:ext cx="164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驱动轮</a:t>
            </a:r>
            <a:endParaRPr lang="zh-CN" alt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8733437" y="5581342"/>
            <a:ext cx="164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万向</a:t>
            </a:r>
            <a:r>
              <a:rPr lang="zh-CN" altLang="en-US" sz="1600" dirty="0" smtClean="0"/>
              <a:t>轮</a:t>
            </a:r>
            <a:endParaRPr lang="zh-CN" altLang="en-US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8733437" y="4669864"/>
            <a:ext cx="164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防撞条</a:t>
            </a:r>
            <a:endParaRPr lang="zh-CN" altLang="en-US" sz="1600" dirty="0"/>
          </a:p>
        </p:txBody>
      </p:sp>
      <p:sp>
        <p:nvSpPr>
          <p:cNvPr id="97" name="TextBox 96"/>
          <p:cNvSpPr txBox="1"/>
          <p:nvPr/>
        </p:nvSpPr>
        <p:spPr>
          <a:xfrm>
            <a:off x="8108576" y="2015498"/>
            <a:ext cx="1640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1080P</a:t>
            </a:r>
            <a:r>
              <a:rPr lang="zh-CN" altLang="en-US" sz="1600" dirty="0" smtClean="0"/>
              <a:t>摄像头</a:t>
            </a:r>
            <a:endParaRPr lang="zh-CN" alt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8733437" y="3168322"/>
            <a:ext cx="1062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示宽灯</a:t>
            </a:r>
            <a:endParaRPr lang="zh-CN" alt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1917652" y="1505709"/>
            <a:ext cx="1062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灯带</a:t>
            </a:r>
            <a:endParaRPr lang="zh-CN" altLang="en-US" sz="1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30" y="833120"/>
            <a:ext cx="5352861" cy="5347513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H="1">
            <a:off x="3240741" y="1315434"/>
            <a:ext cx="25016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742360" y="1484711"/>
            <a:ext cx="2541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 rot="10800000" flipV="1">
            <a:off x="2541494" y="1484710"/>
            <a:ext cx="2716306" cy="19027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2979970" y="2140325"/>
            <a:ext cx="2379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777285" y="2184775"/>
            <a:ext cx="23312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3065930" y="3023356"/>
            <a:ext cx="25280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252882" y="2732763"/>
            <a:ext cx="1465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2541494" y="3533147"/>
            <a:ext cx="3200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6384898" y="3356132"/>
            <a:ext cx="2263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连接符 57"/>
          <p:cNvCxnSpPr/>
          <p:nvPr/>
        </p:nvCxnSpPr>
        <p:spPr>
          <a:xfrm flipV="1">
            <a:off x="5777285" y="4189191"/>
            <a:ext cx="2772271" cy="93693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肘形连接符 59"/>
          <p:cNvCxnSpPr/>
          <p:nvPr/>
        </p:nvCxnSpPr>
        <p:spPr>
          <a:xfrm rot="10800000">
            <a:off x="2737710" y="4358469"/>
            <a:ext cx="2570891" cy="93693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2786220" y="5750619"/>
            <a:ext cx="22302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连接符 63"/>
          <p:cNvCxnSpPr/>
          <p:nvPr/>
        </p:nvCxnSpPr>
        <p:spPr>
          <a:xfrm flipV="1">
            <a:off x="6616700" y="4826938"/>
            <a:ext cx="2116737" cy="697562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endCxn id="86" idx="1"/>
          </p:cNvCxnSpPr>
          <p:nvPr/>
        </p:nvCxnSpPr>
        <p:spPr>
          <a:xfrm>
            <a:off x="6252882" y="5750619"/>
            <a:ext cx="2480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12"/>
          <p:cNvSpPr/>
          <p:nvPr/>
        </p:nvSpPr>
        <p:spPr>
          <a:xfrm>
            <a:off x="2173992" y="4795205"/>
            <a:ext cx="583584" cy="45401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人体测温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8" name="矩形 12"/>
          <p:cNvSpPr/>
          <p:nvPr/>
        </p:nvSpPr>
        <p:spPr>
          <a:xfrm>
            <a:off x="10555403" y="6327493"/>
            <a:ext cx="1167130" cy="4178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视频</a:t>
            </a:r>
            <a:endParaRPr lang="zh-CN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1161415" latinLnBrk="1"/>
            <a:r>
              <a:rPr lang="zh-CN" altLang="en-US" sz="1525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宣传</a:t>
            </a:r>
            <a:endParaRPr lang="zh-CN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1999377" y="3774409"/>
            <a:ext cx="932180" cy="932180"/>
            <a:chOff x="16450" y="3053"/>
            <a:chExt cx="1468" cy="1468"/>
          </a:xfrm>
        </p:grpSpPr>
        <p:sp>
          <p:nvSpPr>
            <p:cNvPr id="92" name="椭圆 91"/>
            <p:cNvSpPr/>
            <p:nvPr/>
          </p:nvSpPr>
          <p:spPr>
            <a:xfrm>
              <a:off x="16450" y="3053"/>
              <a:ext cx="1469" cy="1469"/>
            </a:xfrm>
            <a:prstGeom prst="ellipse">
              <a:avLst/>
            </a:prstGeom>
            <a:solidFill>
              <a:srgbClr val="E84F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 descr="20210848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6846" y="3298"/>
              <a:ext cx="675" cy="978"/>
            </a:xfrm>
            <a:prstGeom prst="rect">
              <a:avLst/>
            </a:prstGeom>
          </p:spPr>
        </p:pic>
      </p:grpSp>
      <p:sp>
        <p:nvSpPr>
          <p:cNvPr id="110" name="矩形 12"/>
          <p:cNvSpPr/>
          <p:nvPr/>
        </p:nvSpPr>
        <p:spPr>
          <a:xfrm>
            <a:off x="748206" y="3272007"/>
            <a:ext cx="582622" cy="33068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迎宾</a:t>
            </a:r>
            <a:endParaRPr lang="en-US" altLang="zh-CN" sz="1525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1161415" latinLnBrk="1"/>
            <a:r>
              <a:rPr lang="zh-CN" altLang="en-US" sz="1525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导览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1" name="矩形 12"/>
          <p:cNvSpPr/>
          <p:nvPr/>
        </p:nvSpPr>
        <p:spPr>
          <a:xfrm>
            <a:off x="3564063" y="4778201"/>
            <a:ext cx="781782" cy="45889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</a:t>
            </a:r>
            <a:r>
              <a:rPr lang="zh-CN" altLang="en-US" sz="1525" kern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柜检查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" name="矩形 12"/>
          <p:cNvSpPr/>
          <p:nvPr/>
        </p:nvSpPr>
        <p:spPr>
          <a:xfrm>
            <a:off x="7970649" y="3302662"/>
            <a:ext cx="732009" cy="41783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断点续传</a:t>
            </a:r>
            <a:endParaRPr lang="zh-CN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3" name="矩形 12"/>
          <p:cNvSpPr/>
          <p:nvPr/>
        </p:nvSpPr>
        <p:spPr>
          <a:xfrm>
            <a:off x="1869991" y="3272008"/>
            <a:ext cx="1167168" cy="33269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语音</a:t>
            </a:r>
            <a:endParaRPr lang="en-US" altLang="zh-CN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1161415" latinLnBrk="1"/>
            <a:r>
              <a:rPr lang="zh-CN" altLang="en-US" sz="1525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对讲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3664690" y="1733219"/>
            <a:ext cx="627788" cy="3969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自主避障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5" name="矩形 12"/>
          <p:cNvSpPr/>
          <p:nvPr/>
        </p:nvSpPr>
        <p:spPr>
          <a:xfrm>
            <a:off x="2133510" y="1687205"/>
            <a:ext cx="664549" cy="46779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自动值守</a:t>
            </a:r>
            <a:endParaRPr lang="en-US" altLang="zh-CN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6" name="矩形 12"/>
          <p:cNvSpPr/>
          <p:nvPr/>
        </p:nvSpPr>
        <p:spPr>
          <a:xfrm>
            <a:off x="9403206" y="4782268"/>
            <a:ext cx="774604" cy="5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温湿度监测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7" name="矩形 12"/>
          <p:cNvSpPr/>
          <p:nvPr/>
        </p:nvSpPr>
        <p:spPr>
          <a:xfrm>
            <a:off x="7955454" y="4827746"/>
            <a:ext cx="805180" cy="45135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门开关检查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8" name="矩形 12"/>
          <p:cNvSpPr/>
          <p:nvPr/>
        </p:nvSpPr>
        <p:spPr>
          <a:xfrm>
            <a:off x="9398086" y="3290477"/>
            <a:ext cx="828951" cy="35138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</a:t>
            </a:r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脸抓拍识别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9" name="矩形 12"/>
          <p:cNvSpPr/>
          <p:nvPr/>
        </p:nvSpPr>
        <p:spPr>
          <a:xfrm>
            <a:off x="462962" y="1755761"/>
            <a:ext cx="1167168" cy="33068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sz="1525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自主</a:t>
            </a:r>
            <a:endParaRPr lang="zh-CN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defTabSz="1161415" latinLnBrk="1"/>
            <a:r>
              <a:rPr lang="zh-CN" sz="1525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巡逻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991287" y="3765758"/>
            <a:ext cx="932766" cy="932766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"/>
          <p:cNvSpPr/>
          <p:nvPr/>
        </p:nvSpPr>
        <p:spPr>
          <a:xfrm>
            <a:off x="5090403" y="1773377"/>
            <a:ext cx="734583" cy="36727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自主充电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259"/>
          <p:cNvSpPr>
            <a:spLocks noChangeArrowheads="1"/>
          </p:cNvSpPr>
          <p:nvPr/>
        </p:nvSpPr>
        <p:spPr bwMode="auto">
          <a:xfrm>
            <a:off x="444493" y="16005"/>
            <a:ext cx="673100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 smtClean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功能标配</a:t>
            </a:r>
            <a:endParaRPr lang="zh-CN" altLang="en-US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3479709" y="3766393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5" name="组合 124"/>
          <p:cNvGrpSpPr/>
          <p:nvPr/>
        </p:nvGrpSpPr>
        <p:grpSpPr>
          <a:xfrm>
            <a:off x="550260" y="748528"/>
            <a:ext cx="932815" cy="932815"/>
            <a:chOff x="9071" y="6664"/>
            <a:chExt cx="1469" cy="1469"/>
          </a:xfrm>
        </p:grpSpPr>
        <p:sp>
          <p:nvSpPr>
            <p:cNvPr id="126" name="椭圆 125"/>
            <p:cNvSpPr/>
            <p:nvPr/>
          </p:nvSpPr>
          <p:spPr>
            <a:xfrm>
              <a:off x="9071" y="6664"/>
              <a:ext cx="1469" cy="1469"/>
            </a:xfrm>
            <a:prstGeom prst="ellipse">
              <a:avLst/>
            </a:prstGeom>
            <a:solidFill>
              <a:srgbClr val="E84F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7" name="图片 126" descr="3638824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33" y="6948"/>
              <a:ext cx="544" cy="901"/>
            </a:xfrm>
            <a:prstGeom prst="rect">
              <a:avLst/>
            </a:prstGeom>
          </p:spPr>
        </p:pic>
      </p:grpSp>
      <p:sp>
        <p:nvSpPr>
          <p:cNvPr id="128" name="椭圆 127"/>
          <p:cNvSpPr/>
          <p:nvPr/>
        </p:nvSpPr>
        <p:spPr>
          <a:xfrm>
            <a:off x="580407" y="3765758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"/>
          <p:cNvSpPr/>
          <p:nvPr/>
        </p:nvSpPr>
        <p:spPr>
          <a:xfrm>
            <a:off x="6552196" y="1809973"/>
            <a:ext cx="726108" cy="33068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语音播报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" name="矩形 12"/>
          <p:cNvSpPr/>
          <p:nvPr/>
        </p:nvSpPr>
        <p:spPr>
          <a:xfrm>
            <a:off x="10833346" y="1798692"/>
            <a:ext cx="582622" cy="33068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一键到达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1" name="矩形 12"/>
          <p:cNvSpPr/>
          <p:nvPr/>
        </p:nvSpPr>
        <p:spPr>
          <a:xfrm>
            <a:off x="8033903" y="1798692"/>
            <a:ext cx="582622" cy="33068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悬崖检测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2" name="矩形 12"/>
          <p:cNvSpPr/>
          <p:nvPr/>
        </p:nvSpPr>
        <p:spPr>
          <a:xfrm>
            <a:off x="594490" y="4792324"/>
            <a:ext cx="844353" cy="4477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水管漏水告警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" name="矩形 12"/>
          <p:cNvSpPr/>
          <p:nvPr/>
        </p:nvSpPr>
        <p:spPr>
          <a:xfrm>
            <a:off x="6612927" y="3318423"/>
            <a:ext cx="582622" cy="33068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远程控制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3512177" y="748765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2002788" y="742068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6" name="图片 1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85" y="919238"/>
            <a:ext cx="516329" cy="516329"/>
          </a:xfrm>
          <a:prstGeom prst="rect">
            <a:avLst/>
          </a:prstGeom>
        </p:spPr>
      </p:pic>
      <p:pic>
        <p:nvPicPr>
          <p:cNvPr id="137" name="图片 1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39" y="928126"/>
            <a:ext cx="551932" cy="545760"/>
          </a:xfrm>
          <a:prstGeom prst="rect">
            <a:avLst/>
          </a:prstGeom>
        </p:spPr>
      </p:pic>
      <p:sp>
        <p:nvSpPr>
          <p:cNvPr id="138" name="椭圆 137"/>
          <p:cNvSpPr/>
          <p:nvPr/>
        </p:nvSpPr>
        <p:spPr>
          <a:xfrm>
            <a:off x="4991287" y="773934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79" y="954209"/>
            <a:ext cx="590135" cy="590135"/>
          </a:xfrm>
          <a:prstGeom prst="rect">
            <a:avLst/>
          </a:prstGeom>
        </p:spPr>
      </p:pic>
      <p:sp>
        <p:nvSpPr>
          <p:cNvPr id="140" name="椭圆 139"/>
          <p:cNvSpPr/>
          <p:nvPr/>
        </p:nvSpPr>
        <p:spPr>
          <a:xfrm>
            <a:off x="6406964" y="732021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>
            <a:off x="7886152" y="743429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2" name="图片 1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3" y="912361"/>
            <a:ext cx="577291" cy="577291"/>
          </a:xfrm>
          <a:prstGeom prst="rect">
            <a:avLst/>
          </a:prstGeom>
        </p:spPr>
      </p:pic>
      <p:sp>
        <p:nvSpPr>
          <p:cNvPr id="143" name="椭圆 142"/>
          <p:cNvSpPr/>
          <p:nvPr/>
        </p:nvSpPr>
        <p:spPr>
          <a:xfrm>
            <a:off x="9303663" y="754390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4" name="图片 1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917" y="903712"/>
            <a:ext cx="584837" cy="584837"/>
          </a:xfrm>
          <a:prstGeom prst="rect">
            <a:avLst/>
          </a:prstGeom>
        </p:spPr>
      </p:pic>
      <p:sp>
        <p:nvSpPr>
          <p:cNvPr id="145" name="矩形 12"/>
          <p:cNvSpPr/>
          <p:nvPr/>
        </p:nvSpPr>
        <p:spPr>
          <a:xfrm>
            <a:off x="9478759" y="1782383"/>
            <a:ext cx="582622" cy="33068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多机管理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10664931" y="784627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7" name="图片 1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01" y="944810"/>
            <a:ext cx="679076" cy="679076"/>
          </a:xfrm>
          <a:prstGeom prst="rect">
            <a:avLst/>
          </a:prstGeom>
        </p:spPr>
      </p:pic>
      <p:sp>
        <p:nvSpPr>
          <p:cNvPr id="148" name="矩形 12"/>
          <p:cNvSpPr/>
          <p:nvPr/>
        </p:nvSpPr>
        <p:spPr>
          <a:xfrm>
            <a:off x="6521719" y="4854115"/>
            <a:ext cx="779394" cy="33068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人体入侵告警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9" name="矩形 12"/>
          <p:cNvSpPr/>
          <p:nvPr/>
        </p:nvSpPr>
        <p:spPr>
          <a:xfrm>
            <a:off x="4991287" y="4742344"/>
            <a:ext cx="908524" cy="54774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消防通道检查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6423969" y="3837344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椭圆 150"/>
          <p:cNvSpPr/>
          <p:nvPr/>
        </p:nvSpPr>
        <p:spPr>
          <a:xfrm>
            <a:off x="7899679" y="3837343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>
            <a:off x="9330732" y="3823637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3" name="图片 1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964" y="3863158"/>
            <a:ext cx="817715" cy="813647"/>
          </a:xfrm>
          <a:prstGeom prst="rect">
            <a:avLst/>
          </a:prstGeom>
        </p:spPr>
      </p:pic>
      <p:sp>
        <p:nvSpPr>
          <p:cNvPr id="154" name="椭圆 153"/>
          <p:cNvSpPr/>
          <p:nvPr/>
        </p:nvSpPr>
        <p:spPr>
          <a:xfrm>
            <a:off x="10664054" y="3849453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 12"/>
          <p:cNvSpPr/>
          <p:nvPr/>
        </p:nvSpPr>
        <p:spPr>
          <a:xfrm>
            <a:off x="10824898" y="3182403"/>
            <a:ext cx="658921" cy="5746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口罩识别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6" name="矩形 12"/>
          <p:cNvSpPr/>
          <p:nvPr/>
        </p:nvSpPr>
        <p:spPr>
          <a:xfrm>
            <a:off x="10573466" y="4910122"/>
            <a:ext cx="1126719" cy="31892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疏散指示灯检查</a:t>
            </a:r>
            <a:endParaRPr lang="zh-CN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7" name="图片 1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73" y="3849050"/>
            <a:ext cx="819685" cy="819685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3666434" y="4046493"/>
            <a:ext cx="1221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消防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59" name="图片 1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86" y="3761576"/>
            <a:ext cx="796717" cy="796717"/>
          </a:xfrm>
          <a:prstGeom prst="rect">
            <a:avLst/>
          </a:prstGeom>
        </p:spPr>
      </p:pic>
      <p:pic>
        <p:nvPicPr>
          <p:cNvPr id="160" name="图片 1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43" y="4002249"/>
            <a:ext cx="603003" cy="603003"/>
          </a:xfrm>
          <a:prstGeom prst="rect">
            <a:avLst/>
          </a:prstGeom>
        </p:spPr>
      </p:pic>
      <p:pic>
        <p:nvPicPr>
          <p:cNvPr id="161" name="图片 1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661" y="3966803"/>
            <a:ext cx="697703" cy="697703"/>
          </a:xfrm>
          <a:prstGeom prst="rect">
            <a:avLst/>
          </a:prstGeom>
        </p:spPr>
      </p:pic>
      <p:pic>
        <p:nvPicPr>
          <p:cNvPr id="162" name="图片 16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85" y="892483"/>
            <a:ext cx="558731" cy="558731"/>
          </a:xfrm>
          <a:prstGeom prst="rect">
            <a:avLst/>
          </a:prstGeom>
        </p:spPr>
      </p:pic>
      <p:sp>
        <p:nvSpPr>
          <p:cNvPr id="163" name="椭圆 162"/>
          <p:cNvSpPr/>
          <p:nvPr/>
        </p:nvSpPr>
        <p:spPr>
          <a:xfrm>
            <a:off x="1987168" y="2185313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4" name="图片 16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88" y="2411499"/>
            <a:ext cx="541020" cy="541020"/>
          </a:xfrm>
          <a:prstGeom prst="rect">
            <a:avLst/>
          </a:prstGeom>
        </p:spPr>
      </p:pic>
      <p:sp>
        <p:nvSpPr>
          <p:cNvPr id="165" name="椭圆 164"/>
          <p:cNvSpPr/>
          <p:nvPr/>
        </p:nvSpPr>
        <p:spPr>
          <a:xfrm>
            <a:off x="3449330" y="2185312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6" name="图片 16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70" y="2394986"/>
            <a:ext cx="582783" cy="513465"/>
          </a:xfrm>
          <a:prstGeom prst="rect">
            <a:avLst/>
          </a:prstGeom>
        </p:spPr>
      </p:pic>
      <p:pic>
        <p:nvPicPr>
          <p:cNvPr id="167" name="图片 16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52" y="2438499"/>
            <a:ext cx="327769" cy="327769"/>
          </a:xfrm>
          <a:prstGeom prst="rect">
            <a:avLst/>
          </a:prstGeom>
        </p:spPr>
      </p:pic>
      <p:sp>
        <p:nvSpPr>
          <p:cNvPr id="168" name="矩形 12"/>
          <p:cNvSpPr/>
          <p:nvPr/>
        </p:nvSpPr>
        <p:spPr>
          <a:xfrm>
            <a:off x="3538266" y="3272007"/>
            <a:ext cx="754950" cy="33269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告警处理</a:t>
            </a:r>
            <a:endParaRPr lang="en-US" altLang="zh-CN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4935141" y="2193464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0" name="图片 16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23" y="2253362"/>
            <a:ext cx="796717" cy="796717"/>
          </a:xfrm>
          <a:prstGeom prst="rect">
            <a:avLst/>
          </a:prstGeom>
        </p:spPr>
      </p:pic>
      <p:pic>
        <p:nvPicPr>
          <p:cNvPr id="171" name="图片 17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6" y="2407187"/>
            <a:ext cx="174848" cy="174848"/>
          </a:xfrm>
          <a:prstGeom prst="rect">
            <a:avLst/>
          </a:prstGeom>
        </p:spPr>
      </p:pic>
      <p:sp>
        <p:nvSpPr>
          <p:cNvPr id="172" name="矩形 12"/>
          <p:cNvSpPr/>
          <p:nvPr/>
        </p:nvSpPr>
        <p:spPr>
          <a:xfrm>
            <a:off x="5024073" y="3275560"/>
            <a:ext cx="754950" cy="332699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异常推送</a:t>
            </a:r>
            <a:endParaRPr lang="en-US" altLang="zh-CN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6432731" y="2221825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4" name="图片 17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19" y="2354915"/>
            <a:ext cx="666637" cy="666637"/>
          </a:xfrm>
          <a:prstGeom prst="rect">
            <a:avLst/>
          </a:prstGeom>
        </p:spPr>
      </p:pic>
      <p:sp>
        <p:nvSpPr>
          <p:cNvPr id="175" name="椭圆 174"/>
          <p:cNvSpPr/>
          <p:nvPr/>
        </p:nvSpPr>
        <p:spPr>
          <a:xfrm>
            <a:off x="7870564" y="2256667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344" y="2373903"/>
            <a:ext cx="627561" cy="627561"/>
          </a:xfrm>
          <a:prstGeom prst="rect">
            <a:avLst/>
          </a:prstGeom>
        </p:spPr>
      </p:pic>
      <p:sp>
        <p:nvSpPr>
          <p:cNvPr id="177" name="椭圆 176"/>
          <p:cNvSpPr/>
          <p:nvPr/>
        </p:nvSpPr>
        <p:spPr>
          <a:xfrm>
            <a:off x="550260" y="2193463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椭圆 177"/>
          <p:cNvSpPr/>
          <p:nvPr/>
        </p:nvSpPr>
        <p:spPr>
          <a:xfrm>
            <a:off x="9330508" y="2210728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椭圆 178"/>
          <p:cNvSpPr/>
          <p:nvPr/>
        </p:nvSpPr>
        <p:spPr>
          <a:xfrm>
            <a:off x="10691776" y="2221277"/>
            <a:ext cx="932815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0" name="图片 17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37" y="2303761"/>
            <a:ext cx="697703" cy="697703"/>
          </a:xfrm>
          <a:prstGeom prst="rect">
            <a:avLst/>
          </a:prstGeom>
        </p:spPr>
      </p:pic>
      <p:pic>
        <p:nvPicPr>
          <p:cNvPr id="181" name="图片 18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730" y="2499005"/>
            <a:ext cx="584906" cy="377358"/>
          </a:xfrm>
          <a:prstGeom prst="rect">
            <a:avLst/>
          </a:prstGeom>
        </p:spPr>
      </p:pic>
      <p:pic>
        <p:nvPicPr>
          <p:cNvPr id="182" name="图片 18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78" y="4024572"/>
            <a:ext cx="490818" cy="490818"/>
          </a:xfrm>
          <a:prstGeom prst="rect">
            <a:avLst/>
          </a:prstGeom>
        </p:spPr>
      </p:pic>
      <p:sp>
        <p:nvSpPr>
          <p:cNvPr id="183" name="椭圆 182"/>
          <p:cNvSpPr/>
          <p:nvPr/>
        </p:nvSpPr>
        <p:spPr>
          <a:xfrm>
            <a:off x="585610" y="5278589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4" name="图片 18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12" y="5407357"/>
            <a:ext cx="675278" cy="675278"/>
          </a:xfrm>
          <a:prstGeom prst="rect">
            <a:avLst/>
          </a:prstGeom>
        </p:spPr>
      </p:pic>
      <p:sp>
        <p:nvSpPr>
          <p:cNvPr id="185" name="矩形 12"/>
          <p:cNvSpPr/>
          <p:nvPr/>
        </p:nvSpPr>
        <p:spPr>
          <a:xfrm>
            <a:off x="625980" y="6306400"/>
            <a:ext cx="827076" cy="4477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陌生人告警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1967760" y="5290899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7" name="图片 18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10" y="5406049"/>
            <a:ext cx="626812" cy="626812"/>
          </a:xfrm>
          <a:prstGeom prst="rect">
            <a:avLst/>
          </a:prstGeom>
        </p:spPr>
      </p:pic>
      <p:sp>
        <p:nvSpPr>
          <p:cNvPr id="188" name="矩形 12"/>
          <p:cNvSpPr/>
          <p:nvPr/>
        </p:nvSpPr>
        <p:spPr>
          <a:xfrm>
            <a:off x="2019945" y="6321601"/>
            <a:ext cx="827076" cy="4477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黑名单</a:t>
            </a:r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告警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3496239" y="5278588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0" name="图片 18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39" y="5407357"/>
            <a:ext cx="554196" cy="554196"/>
          </a:xfrm>
          <a:prstGeom prst="rect">
            <a:avLst/>
          </a:prstGeom>
        </p:spPr>
      </p:pic>
      <p:sp>
        <p:nvSpPr>
          <p:cNvPr id="191" name="矩形 12"/>
          <p:cNvSpPr/>
          <p:nvPr/>
        </p:nvSpPr>
        <p:spPr>
          <a:xfrm>
            <a:off x="3519144" y="6321601"/>
            <a:ext cx="827076" cy="4477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白名单</a:t>
            </a:r>
            <a:r>
              <a:rPr lang="zh-CN" altLang="en-US" sz="1525" kern="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问候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4979459" y="5253047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3" name="图片 19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11" y="5316707"/>
            <a:ext cx="712503" cy="712503"/>
          </a:xfrm>
          <a:prstGeom prst="rect">
            <a:avLst/>
          </a:prstGeom>
        </p:spPr>
      </p:pic>
      <p:sp>
        <p:nvSpPr>
          <p:cNvPr id="194" name="矩形 12"/>
          <p:cNvSpPr/>
          <p:nvPr/>
        </p:nvSpPr>
        <p:spPr>
          <a:xfrm>
            <a:off x="5045853" y="6306399"/>
            <a:ext cx="827076" cy="4477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人员清场告警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6449160" y="5279101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7891954" y="5279101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椭圆 196"/>
          <p:cNvSpPr/>
          <p:nvPr/>
        </p:nvSpPr>
        <p:spPr>
          <a:xfrm>
            <a:off x="9346471" y="5316707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>
            <a:off x="10672878" y="5316707"/>
            <a:ext cx="932180" cy="932815"/>
          </a:xfrm>
          <a:prstGeom prst="ellipse">
            <a:avLst/>
          </a:prstGeom>
          <a:solidFill>
            <a:srgbClr val="E84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9" name="图片 19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59" y="5371467"/>
            <a:ext cx="602981" cy="602981"/>
          </a:xfrm>
          <a:prstGeom prst="rect">
            <a:avLst/>
          </a:prstGeom>
        </p:spPr>
      </p:pic>
      <p:sp>
        <p:nvSpPr>
          <p:cNvPr id="200" name="矩形 12"/>
          <p:cNvSpPr/>
          <p:nvPr/>
        </p:nvSpPr>
        <p:spPr>
          <a:xfrm>
            <a:off x="6396427" y="6309802"/>
            <a:ext cx="1003111" cy="4477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消防栓漏水告警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1" name="图片 20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01" y="5418151"/>
            <a:ext cx="556297" cy="556297"/>
          </a:xfrm>
          <a:prstGeom prst="rect">
            <a:avLst/>
          </a:prstGeom>
        </p:spPr>
      </p:pic>
      <p:sp>
        <p:nvSpPr>
          <p:cNvPr id="202" name="矩形 12"/>
          <p:cNvSpPr/>
          <p:nvPr/>
        </p:nvSpPr>
        <p:spPr>
          <a:xfrm>
            <a:off x="7837570" y="6321600"/>
            <a:ext cx="1003111" cy="4477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垃圾桶满溢告警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3" name="图片 20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4" y="3960619"/>
            <a:ext cx="539688" cy="539688"/>
          </a:xfrm>
          <a:prstGeom prst="rect">
            <a:avLst/>
          </a:prstGeom>
        </p:spPr>
      </p:pic>
      <p:pic>
        <p:nvPicPr>
          <p:cNvPr id="204" name="图片 20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75" y="5475660"/>
            <a:ext cx="538669" cy="538669"/>
          </a:xfrm>
          <a:prstGeom prst="rect">
            <a:avLst/>
          </a:prstGeom>
        </p:spPr>
      </p:pic>
      <p:sp>
        <p:nvSpPr>
          <p:cNvPr id="205" name="矩形 12"/>
          <p:cNvSpPr/>
          <p:nvPr/>
        </p:nvSpPr>
        <p:spPr>
          <a:xfrm>
            <a:off x="9408811" y="6332208"/>
            <a:ext cx="786930" cy="44778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defTabSz="1161415" latinLnBrk="1"/>
            <a:r>
              <a:rPr lang="zh-CN" altLang="en-US" sz="1525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地面积水告警</a:t>
            </a:r>
            <a:endParaRPr lang="zh-CN" altLang="en-US" sz="1525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6" name="图片 205" descr="4588343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0845009" y="5526138"/>
            <a:ext cx="638810" cy="448310"/>
          </a:xfrm>
          <a:prstGeom prst="rect">
            <a:avLst/>
          </a:prstGeom>
        </p:spPr>
      </p:pic>
      <p:pic>
        <p:nvPicPr>
          <p:cNvPr id="207" name="图片 20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4" y="2253024"/>
            <a:ext cx="737147" cy="698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ldLvl="0" animBg="1"/>
      <p:bldP spid="123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31495" y="279400"/>
            <a:ext cx="8424545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 smtClean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产品亮点</a:t>
            </a:r>
            <a:endParaRPr lang="zh-CN" altLang="en-US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4203700" y="1659255"/>
            <a:ext cx="2900045" cy="279971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>
            <p:custDataLst>
              <p:tags r:id="rId2"/>
            </p:custDataLst>
          </p:nvPr>
        </p:nvSpPr>
        <p:spPr>
          <a:xfrm>
            <a:off x="2092093" y="1023030"/>
            <a:ext cx="1271951" cy="12719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>
            <p:custDataLst>
              <p:tags r:id="rId3"/>
            </p:custDataLst>
          </p:nvPr>
        </p:nvSpPr>
        <p:spPr>
          <a:xfrm>
            <a:off x="1817901" y="4812584"/>
            <a:ext cx="1829613" cy="304969"/>
          </a:xfrm>
          <a:prstGeom prst="rect">
            <a:avLst/>
          </a:prstGeom>
        </p:spPr>
        <p:txBody>
          <a:bodyPr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智能梯控（选配）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0" name="矩形 29"/>
          <p:cNvSpPr/>
          <p:nvPr>
            <p:custDataLst>
              <p:tags r:id="rId4"/>
            </p:custDataLst>
          </p:nvPr>
        </p:nvSpPr>
        <p:spPr>
          <a:xfrm>
            <a:off x="7323781" y="4803309"/>
            <a:ext cx="1916286" cy="29966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安保巡逻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1" name="矩形 30"/>
          <p:cNvSpPr/>
          <p:nvPr>
            <p:custDataLst>
              <p:tags r:id="rId5"/>
            </p:custDataLst>
          </p:nvPr>
        </p:nvSpPr>
        <p:spPr>
          <a:xfrm>
            <a:off x="1808394" y="2400432"/>
            <a:ext cx="2131593" cy="26536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15.6</a:t>
            </a: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寸超大屏幕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33" name="直接连接符 32"/>
          <p:cNvCxnSpPr>
            <a:stCxn id="13" idx="6"/>
          </p:cNvCxnSpPr>
          <p:nvPr>
            <p:custDataLst>
              <p:tags r:id="rId6"/>
            </p:custDataLst>
          </p:nvPr>
        </p:nvCxnSpPr>
        <p:spPr>
          <a:xfrm>
            <a:off x="3364044" y="1659005"/>
            <a:ext cx="1956453" cy="9144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rgbClr val="313036"/>
          </a:fontRef>
        </p:style>
      </p:cxnSp>
      <p:cxnSp>
        <p:nvCxnSpPr>
          <p:cNvPr id="35" name="直接连接符 34"/>
          <p:cNvCxnSpPr>
            <a:stCxn id="4" idx="3"/>
            <a:endCxn id="32" idx="6"/>
          </p:cNvCxnSpPr>
          <p:nvPr>
            <p:custDataLst>
              <p:tags r:id="rId7"/>
            </p:custDataLst>
          </p:nvPr>
        </p:nvCxnSpPr>
        <p:spPr>
          <a:xfrm flipH="1">
            <a:off x="3363987" y="4049045"/>
            <a:ext cx="1264285" cy="10541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rgbClr val="313036"/>
          </a:fontRef>
        </p:style>
      </p:cxnSp>
      <p:cxnSp>
        <p:nvCxnSpPr>
          <p:cNvPr id="36" name="直接连接符 35"/>
          <p:cNvCxnSpPr>
            <a:stCxn id="4" idx="7"/>
            <a:endCxn id="45" idx="2"/>
          </p:cNvCxnSpPr>
          <p:nvPr>
            <p:custDataLst>
              <p:tags r:id="rId8"/>
            </p:custDataLst>
          </p:nvPr>
        </p:nvCxnSpPr>
        <p:spPr>
          <a:xfrm flipV="1">
            <a:off x="6679177" y="1666035"/>
            <a:ext cx="1261110" cy="4032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rgbClr val="313036"/>
          </a:fontRef>
        </p:style>
      </p:cxnSp>
      <p:cxnSp>
        <p:nvCxnSpPr>
          <p:cNvPr id="37" name="直接连接符 36"/>
          <p:cNvCxnSpPr>
            <a:stCxn id="4" idx="5"/>
            <a:endCxn id="40" idx="2"/>
          </p:cNvCxnSpPr>
          <p:nvPr>
            <p:custDataLst>
              <p:tags r:id="rId9"/>
            </p:custDataLst>
          </p:nvPr>
        </p:nvCxnSpPr>
        <p:spPr>
          <a:xfrm>
            <a:off x="6679177" y="4049045"/>
            <a:ext cx="1289050" cy="10541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rgbClr val="313036"/>
          </a:fontRef>
        </p:style>
      </p:cxnSp>
      <p:sp>
        <p:nvSpPr>
          <p:cNvPr id="38" name="矩形 37"/>
          <p:cNvSpPr/>
          <p:nvPr>
            <p:custDataLst>
              <p:tags r:id="rId10"/>
            </p:custDataLst>
          </p:nvPr>
        </p:nvSpPr>
        <p:spPr>
          <a:xfrm>
            <a:off x="7317847" y="2367422"/>
            <a:ext cx="1916286" cy="29837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迎宾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导览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908293" y="5117554"/>
            <a:ext cx="17870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机器人自主巡逻，自主检测环境异常并推送告警信息至后台；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908293" y="2678593"/>
            <a:ext cx="203360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dirty="0"/>
              <a:t>机器人可以引导参观人员进行展品介绍，到达每个点位自动介绍该展品信息，并可回答参观人员</a:t>
            </a:r>
            <a:r>
              <a:rPr lang="zh-CN" altLang="en-US" sz="1200" dirty="0" smtClean="0"/>
              <a:t>提问；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976017" y="5117554"/>
            <a:ext cx="181599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自主乘坐电梯，自动呼梯，自动选层，跨楼层巡逻；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976017" y="2686790"/>
            <a:ext cx="183912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智能人机交互大屏，提升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用户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体验；支持播放自定义视频，广告宣传或企业介绍；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1" name="Rectangle 84"/>
          <p:cNvSpPr/>
          <p:nvPr/>
        </p:nvSpPr>
        <p:spPr>
          <a:xfrm>
            <a:off x="0" y="6283324"/>
            <a:ext cx="12192000" cy="574675"/>
          </a:xfrm>
          <a:prstGeom prst="rect">
            <a:avLst/>
          </a:prstGeom>
          <a:solidFill>
            <a:schemeClr val="accent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lang="zh-CN" alt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48" y="1430258"/>
            <a:ext cx="800613" cy="457493"/>
          </a:xfrm>
          <a:prstGeom prst="rect">
            <a:avLst/>
          </a:prstGeom>
        </p:spPr>
      </p:pic>
      <p:sp>
        <p:nvSpPr>
          <p:cNvPr id="32" name="椭圆 31"/>
          <p:cNvSpPr/>
          <p:nvPr>
            <p:custDataLst>
              <p:tags r:id="rId12"/>
            </p:custDataLst>
          </p:nvPr>
        </p:nvSpPr>
        <p:spPr>
          <a:xfrm>
            <a:off x="2092093" y="3517787"/>
            <a:ext cx="1271951" cy="12719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schemeClr val="tx1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56" y="3882652"/>
            <a:ext cx="576223" cy="576223"/>
          </a:xfrm>
          <a:prstGeom prst="rect">
            <a:avLst/>
          </a:prstGeom>
        </p:spPr>
      </p:pic>
      <p:sp>
        <p:nvSpPr>
          <p:cNvPr id="40" name="椭圆 39"/>
          <p:cNvSpPr/>
          <p:nvPr>
            <p:custDataLst>
              <p:tags r:id="rId14"/>
            </p:custDataLst>
          </p:nvPr>
        </p:nvSpPr>
        <p:spPr>
          <a:xfrm>
            <a:off x="7968116" y="3517787"/>
            <a:ext cx="1271951" cy="12719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schemeClr val="tx1"/>
              </a:solidFill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67" y="3772020"/>
            <a:ext cx="733776" cy="733776"/>
          </a:xfrm>
          <a:prstGeom prst="rect">
            <a:avLst/>
          </a:prstGeom>
        </p:spPr>
      </p:pic>
      <p:sp>
        <p:nvSpPr>
          <p:cNvPr id="45" name="椭圆 44"/>
          <p:cNvSpPr/>
          <p:nvPr>
            <p:custDataLst>
              <p:tags r:id="rId16"/>
            </p:custDataLst>
          </p:nvPr>
        </p:nvSpPr>
        <p:spPr>
          <a:xfrm>
            <a:off x="7939879" y="1029811"/>
            <a:ext cx="1271951" cy="12719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schemeClr val="tx1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66" y="1215241"/>
            <a:ext cx="887527" cy="887527"/>
          </a:xfrm>
          <a:prstGeom prst="rect">
            <a:avLst/>
          </a:prstGeom>
        </p:spPr>
      </p:pic>
      <p:pic>
        <p:nvPicPr>
          <p:cNvPr id="7" name="图片 6" descr="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1110" y="1514475"/>
            <a:ext cx="1165860" cy="308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31495" y="279400"/>
            <a:ext cx="673100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核心价值</a:t>
            </a:r>
            <a:endParaRPr lang="en-US" altLang="zh-CN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Shape 514"/>
          <p:cNvSpPr/>
          <p:nvPr>
            <p:custDataLst>
              <p:tags r:id="rId1"/>
            </p:custDataLst>
          </p:nvPr>
        </p:nvSpPr>
        <p:spPr>
          <a:xfrm flipH="1">
            <a:off x="1624965" y="2599690"/>
            <a:ext cx="1824990" cy="2602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0" y="0"/>
                </a:moveTo>
                <a:lnTo>
                  <a:pt x="0" y="1790"/>
                </a:lnTo>
                <a:lnTo>
                  <a:pt x="3643" y="1790"/>
                </a:lnTo>
                <a:cubicBezTo>
                  <a:pt x="7802" y="1790"/>
                  <a:pt x="11571" y="2809"/>
                  <a:pt x="14305" y="4448"/>
                </a:cubicBezTo>
                <a:cubicBezTo>
                  <a:pt x="17038" y="6089"/>
                  <a:pt x="18717" y="8332"/>
                  <a:pt x="18717" y="10800"/>
                </a:cubicBezTo>
                <a:cubicBezTo>
                  <a:pt x="18717" y="13268"/>
                  <a:pt x="17038" y="15511"/>
                  <a:pt x="14305" y="17152"/>
                </a:cubicBezTo>
                <a:cubicBezTo>
                  <a:pt x="11571" y="18791"/>
                  <a:pt x="7802" y="19812"/>
                  <a:pt x="3643" y="19812"/>
                </a:cubicBezTo>
                <a:lnTo>
                  <a:pt x="0" y="19812"/>
                </a:lnTo>
                <a:lnTo>
                  <a:pt x="0" y="21600"/>
                </a:lnTo>
                <a:lnTo>
                  <a:pt x="3643" y="21600"/>
                </a:lnTo>
                <a:cubicBezTo>
                  <a:pt x="8569" y="21600"/>
                  <a:pt x="13055" y="20390"/>
                  <a:pt x="16308" y="18439"/>
                </a:cubicBezTo>
                <a:cubicBezTo>
                  <a:pt x="19563" y="16489"/>
                  <a:pt x="21600" y="13780"/>
                  <a:pt x="21599" y="10800"/>
                </a:cubicBezTo>
                <a:cubicBezTo>
                  <a:pt x="21600" y="7820"/>
                  <a:pt x="19563" y="5111"/>
                  <a:pt x="16308" y="3161"/>
                </a:cubicBezTo>
                <a:cubicBezTo>
                  <a:pt x="13055" y="1210"/>
                  <a:pt x="8569" y="0"/>
                  <a:pt x="364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12700">
            <a:miter lim="400000"/>
          </a:ln>
        </p:spPr>
        <p:txBody>
          <a:bodyPr lIns="13608" tIns="13608" rIns="13608" bIns="13608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sp>
        <p:nvSpPr>
          <p:cNvPr id="72" name="Shape 514"/>
          <p:cNvSpPr/>
          <p:nvPr>
            <p:custDataLst>
              <p:tags r:id="rId2"/>
            </p:custDataLst>
          </p:nvPr>
        </p:nvSpPr>
        <p:spPr>
          <a:xfrm>
            <a:off x="8639810" y="2599055"/>
            <a:ext cx="1701165" cy="2602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600" extrusionOk="0">
                <a:moveTo>
                  <a:pt x="0" y="0"/>
                </a:moveTo>
                <a:lnTo>
                  <a:pt x="0" y="1790"/>
                </a:lnTo>
                <a:lnTo>
                  <a:pt x="3643" y="1790"/>
                </a:lnTo>
                <a:cubicBezTo>
                  <a:pt x="7802" y="1790"/>
                  <a:pt x="11571" y="2809"/>
                  <a:pt x="14305" y="4448"/>
                </a:cubicBezTo>
                <a:cubicBezTo>
                  <a:pt x="17038" y="6089"/>
                  <a:pt x="18717" y="8332"/>
                  <a:pt x="18717" y="10800"/>
                </a:cubicBezTo>
                <a:cubicBezTo>
                  <a:pt x="18717" y="13268"/>
                  <a:pt x="17038" y="15511"/>
                  <a:pt x="14305" y="17152"/>
                </a:cubicBezTo>
                <a:cubicBezTo>
                  <a:pt x="11571" y="18791"/>
                  <a:pt x="7802" y="19812"/>
                  <a:pt x="3643" y="19812"/>
                </a:cubicBezTo>
                <a:lnTo>
                  <a:pt x="0" y="19812"/>
                </a:lnTo>
                <a:lnTo>
                  <a:pt x="0" y="21600"/>
                </a:lnTo>
                <a:lnTo>
                  <a:pt x="3643" y="21600"/>
                </a:lnTo>
                <a:cubicBezTo>
                  <a:pt x="8569" y="21600"/>
                  <a:pt x="13055" y="20390"/>
                  <a:pt x="16308" y="18439"/>
                </a:cubicBezTo>
                <a:cubicBezTo>
                  <a:pt x="19563" y="16489"/>
                  <a:pt x="21600" y="13780"/>
                  <a:pt x="21599" y="10800"/>
                </a:cubicBezTo>
                <a:cubicBezTo>
                  <a:pt x="21600" y="7820"/>
                  <a:pt x="19563" y="5111"/>
                  <a:pt x="16308" y="3161"/>
                </a:cubicBezTo>
                <a:cubicBezTo>
                  <a:pt x="13055" y="1210"/>
                  <a:pt x="8569" y="0"/>
                  <a:pt x="364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13608" tIns="13608" rIns="13608" bIns="13608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sp>
        <p:nvSpPr>
          <p:cNvPr id="73" name="Shape 515"/>
          <p:cNvSpPr/>
          <p:nvPr>
            <p:custDataLst>
              <p:tags r:id="rId3"/>
            </p:custDataLst>
          </p:nvPr>
        </p:nvSpPr>
        <p:spPr>
          <a:xfrm>
            <a:off x="3449955" y="4986655"/>
            <a:ext cx="2553335" cy="215265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13608" tIns="13608" rIns="13608" bIns="13608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sp>
        <p:nvSpPr>
          <p:cNvPr id="74" name="Shape 516"/>
          <p:cNvSpPr/>
          <p:nvPr>
            <p:custDataLst>
              <p:tags r:id="rId4"/>
            </p:custDataLst>
          </p:nvPr>
        </p:nvSpPr>
        <p:spPr>
          <a:xfrm>
            <a:off x="6003290" y="4986655"/>
            <a:ext cx="2642870" cy="215265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13608" tIns="13608" rIns="13608" bIns="13608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sp>
        <p:nvSpPr>
          <p:cNvPr id="75" name="Shape 518"/>
          <p:cNvSpPr/>
          <p:nvPr>
            <p:custDataLst>
              <p:tags r:id="rId5"/>
            </p:custDataLst>
          </p:nvPr>
        </p:nvSpPr>
        <p:spPr>
          <a:xfrm>
            <a:off x="3627120" y="2599055"/>
            <a:ext cx="2443480" cy="21526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13608" tIns="13608" rIns="13608" bIns="13608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sp>
        <p:nvSpPr>
          <p:cNvPr id="80" name="Shape 519"/>
          <p:cNvSpPr/>
          <p:nvPr>
            <p:custDataLst>
              <p:tags r:id="rId6"/>
            </p:custDataLst>
          </p:nvPr>
        </p:nvSpPr>
        <p:spPr>
          <a:xfrm>
            <a:off x="6070600" y="2599055"/>
            <a:ext cx="2487142" cy="207189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13608" tIns="13608" rIns="13608" bIns="13608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grpSp>
        <p:nvGrpSpPr>
          <p:cNvPr id="81" name="组合 59"/>
          <p:cNvGrpSpPr/>
          <p:nvPr/>
        </p:nvGrpSpPr>
        <p:grpSpPr bwMode="auto">
          <a:xfrm>
            <a:off x="4904402" y="4784966"/>
            <a:ext cx="1098886" cy="1852253"/>
            <a:chOff x="17918429" y="9245600"/>
            <a:chExt cx="2224833" cy="3949719"/>
          </a:xfrm>
        </p:grpSpPr>
        <p:sp>
          <p:nvSpPr>
            <p:cNvPr id="84" name="Shape 529"/>
            <p:cNvSpPr/>
            <p:nvPr>
              <p:custDataLst>
                <p:tags r:id="rId7"/>
              </p:custDataLst>
            </p:nvPr>
          </p:nvSpPr>
          <p:spPr>
            <a:xfrm>
              <a:off x="17918429" y="10740488"/>
              <a:ext cx="2224833" cy="245483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l" fontAlgn="auto">
                <a:lnSpc>
                  <a:spcPct val="110000"/>
                </a:lnSpc>
                <a:defRPr sz="1800"/>
              </a:pPr>
              <a:r>
                <a:rPr lang="zh-CN" altLang="en-US" sz="1600" b="1" noProof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Roboto Bold"/>
                  <a:sym typeface="Arial" panose="020B0604020202020204" pitchFamily="34" charset="0"/>
                </a:rPr>
                <a:t>环境监测</a:t>
              </a:r>
              <a:endParaRPr lang="en-US" altLang="zh-CN" sz="16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Roboto Bold"/>
                <a:sym typeface="Arial" panose="020B0604020202020204" pitchFamily="34" charset="0"/>
              </a:endParaRPr>
            </a:p>
            <a:p>
              <a:pPr algn="l" fontAlgn="auto">
                <a:lnSpc>
                  <a:spcPct val="110000"/>
                </a:lnSpc>
                <a:defRPr sz="1800"/>
              </a:pPr>
              <a:r>
                <a:rPr lang="zh-CN" altLang="en-US" sz="1040" kern="100" noProof="1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温湿度监测</a:t>
              </a:r>
              <a:endParaRPr lang="en-US" altLang="zh-CN" sz="1040" kern="100" noProof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l" fontAlgn="auto">
                <a:lnSpc>
                  <a:spcPct val="110000"/>
                </a:lnSpc>
                <a:defRPr sz="1800"/>
              </a:pPr>
              <a:r>
                <a:rPr lang="zh-CN" altLang="en-US" sz="1040" kern="100" noProof="1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气体</a:t>
              </a:r>
              <a:r>
                <a:rPr lang="zh-CN" altLang="en-US" sz="1040" kern="100" noProof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检测（选配）</a:t>
              </a:r>
              <a:endParaRPr lang="en-US" altLang="zh-CN" sz="1040" kern="10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10000"/>
                </a:lnSpc>
                <a:defRPr sz="1800"/>
              </a:pPr>
              <a:r>
                <a:rPr lang="zh-CN" altLang="en-US" sz="1040" kern="100" noProof="1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烟火</a:t>
              </a:r>
              <a:r>
                <a:rPr lang="zh-CN" altLang="en-US" sz="1040" kern="100" noProof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检测（选配）</a:t>
              </a:r>
              <a:endParaRPr lang="zh-CN" altLang="en-US" sz="1040" kern="100" noProof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l" fontAlgn="auto">
                <a:lnSpc>
                  <a:spcPct val="110000"/>
                </a:lnSpc>
                <a:defRPr sz="1800"/>
              </a:pPr>
              <a:endParaRPr lang="zh-CN" altLang="en-US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l" fontAlgn="auto">
                <a:lnSpc>
                  <a:spcPct val="110000"/>
                </a:lnSpc>
                <a:defRPr sz="1800"/>
              </a:pPr>
              <a:endParaRPr lang="zh-CN" altLang="en-US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Shape 531"/>
            <p:cNvSpPr/>
            <p:nvPr/>
          </p:nvSpPr>
          <p:spPr>
            <a:xfrm>
              <a:off x="18033000" y="9245600"/>
              <a:ext cx="1254590" cy="125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4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4"/>
                  </a:cubicBezTo>
                  <a:cubicBezTo>
                    <a:pt x="21600" y="3064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CB0B0B"/>
            </a:solidFill>
            <a:ln w="12700" cap="flat">
              <a:noFill/>
              <a:miter lim="400000"/>
            </a:ln>
            <a:effectLst/>
          </p:spPr>
          <p:txBody>
            <a:bodyPr lIns="25071" tIns="25071" rIns="25071" bIns="25071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组合 60"/>
          <p:cNvGrpSpPr/>
          <p:nvPr/>
        </p:nvGrpSpPr>
        <p:grpSpPr bwMode="auto">
          <a:xfrm>
            <a:off x="3202940" y="4794321"/>
            <a:ext cx="908685" cy="1331558"/>
            <a:chOff x="13068053" y="9245600"/>
            <a:chExt cx="1840047" cy="2836571"/>
          </a:xfrm>
        </p:grpSpPr>
        <p:sp>
          <p:nvSpPr>
            <p:cNvPr id="87" name="Shape 527"/>
            <p:cNvSpPr/>
            <p:nvPr>
              <p:custDataLst>
                <p:tags r:id="rId8"/>
              </p:custDataLst>
            </p:nvPr>
          </p:nvSpPr>
          <p:spPr>
            <a:xfrm>
              <a:off x="13068053" y="10755035"/>
              <a:ext cx="1840047" cy="1327136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l" fontAlgn="auto">
                <a:lnSpc>
                  <a:spcPct val="110000"/>
                </a:lnSpc>
                <a:defRPr sz="1800"/>
              </a:pPr>
              <a:r>
                <a:rPr lang="zh-CN" sz="1600" b="1" noProof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远程</a:t>
              </a:r>
              <a:r>
                <a:rPr lang="zh-CN" sz="1600" b="1" noProof="1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喊话</a:t>
              </a:r>
              <a:endParaRPr lang="zh-CN" altLang="en-US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l" fontAlgn="auto">
                <a:lnSpc>
                  <a:spcPct val="110000"/>
                </a:lnSpc>
                <a:defRPr sz="1800"/>
              </a:pPr>
              <a:r>
                <a:rPr lang="zh-CN" altLang="en-US" sz="1040" kern="100" noProof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后台远程对话</a:t>
              </a:r>
              <a:endParaRPr lang="zh-CN" altLang="en-US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l" fontAlgn="auto">
                <a:lnSpc>
                  <a:spcPct val="110000"/>
                </a:lnSpc>
                <a:defRPr sz="1800"/>
              </a:pPr>
              <a:r>
                <a:rPr lang="zh-CN" altLang="en-US" sz="1040" kern="100" noProof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语音</a:t>
              </a:r>
              <a:r>
                <a:rPr lang="zh-CN" altLang="en-US" sz="1040" kern="100" noProof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双向对讲</a:t>
              </a:r>
              <a:endParaRPr lang="zh-CN" altLang="en-US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Shape 540"/>
            <p:cNvSpPr/>
            <p:nvPr/>
          </p:nvSpPr>
          <p:spPr>
            <a:xfrm>
              <a:off x="13068638" y="9245600"/>
              <a:ext cx="1251306" cy="125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4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4"/>
                  </a:cubicBezTo>
                  <a:cubicBezTo>
                    <a:pt x="21600" y="3064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CB0B0B"/>
            </a:solidFill>
            <a:ln w="12700" cap="flat">
              <a:noFill/>
              <a:miter lim="400000"/>
            </a:ln>
            <a:effectLst/>
          </p:spPr>
          <p:txBody>
            <a:bodyPr lIns="25071" tIns="25071" rIns="25071" bIns="25071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</p:grpSp>
      <p:sp>
        <p:nvSpPr>
          <p:cNvPr id="89" name="Shape 524"/>
          <p:cNvSpPr/>
          <p:nvPr>
            <p:custDataLst>
              <p:tags r:id="rId9"/>
            </p:custDataLst>
          </p:nvPr>
        </p:nvSpPr>
        <p:spPr bwMode="auto">
          <a:xfrm>
            <a:off x="8194946" y="1571640"/>
            <a:ext cx="1982636" cy="62299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defRPr sz="1800"/>
            </a:pPr>
            <a:r>
              <a:rPr lang="zh-CN" altLang="en-US" sz="16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黑名单</a:t>
            </a:r>
            <a:r>
              <a:rPr lang="en-US" altLang="zh-CN" sz="16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6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陌生人提醒</a:t>
            </a:r>
            <a:endParaRPr lang="zh-CN" altLang="en-US" sz="1040" kern="1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defRPr sz="1800"/>
            </a:pPr>
            <a:r>
              <a:rPr lang="zh-CN" altLang="en-US" sz="1040" kern="1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黑名单人员</a:t>
            </a:r>
            <a:r>
              <a:rPr lang="zh-CN" altLang="en-US" sz="1040" kern="1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警示</a:t>
            </a:r>
            <a:endParaRPr lang="en-US" altLang="zh-CN" sz="1040" kern="10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defRPr sz="1800"/>
            </a:pPr>
            <a:r>
              <a:rPr lang="zh-CN" altLang="en-US" sz="1040" kern="1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陌生人告警</a:t>
            </a:r>
            <a:endParaRPr lang="zh-CN" altLang="en-US" sz="1040" kern="1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0" name="组合 55"/>
          <p:cNvGrpSpPr/>
          <p:nvPr/>
        </p:nvGrpSpPr>
        <p:grpSpPr bwMode="auto">
          <a:xfrm>
            <a:off x="498980" y="3590971"/>
            <a:ext cx="1583908" cy="975139"/>
            <a:chOff x="53855" y="4175644"/>
            <a:chExt cx="3206771" cy="2082408"/>
          </a:xfrm>
        </p:grpSpPr>
        <p:sp>
          <p:nvSpPr>
            <p:cNvPr id="91" name="Shape 530"/>
            <p:cNvSpPr/>
            <p:nvPr>
              <p:custDataLst>
                <p:tags r:id="rId10"/>
              </p:custDataLst>
            </p:nvPr>
          </p:nvSpPr>
          <p:spPr>
            <a:xfrm>
              <a:off x="53855" y="4175644"/>
              <a:ext cx="1841123" cy="208240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algn="l" fontAlgn="auto">
                <a:lnSpc>
                  <a:spcPct val="110000"/>
                </a:lnSpc>
                <a:defRPr sz="1800"/>
              </a:pPr>
              <a:r>
                <a:rPr lang="zh-CN" altLang="en-US" sz="1600" b="1" noProof="1" smtClean="0">
                  <a:latin typeface="微软雅黑" panose="020B0503020204020204" pitchFamily="34" charset="-122"/>
                  <a:ea typeface="微软雅黑" panose="020B0503020204020204" pitchFamily="34" charset="-122"/>
                  <a:cs typeface="Roboto Bold"/>
                  <a:sym typeface="Arial" panose="020B0604020202020204" pitchFamily="34" charset="0"/>
                </a:rPr>
                <a:t>迎宾</a:t>
              </a:r>
              <a:r>
                <a:rPr lang="zh-CN" altLang="en-US" sz="1600" b="1" noProof="1">
                  <a:latin typeface="微软雅黑" panose="020B0503020204020204" pitchFamily="34" charset="-122"/>
                  <a:ea typeface="微软雅黑" panose="020B0503020204020204" pitchFamily="34" charset="-122"/>
                  <a:cs typeface="Roboto Bold"/>
                  <a:sym typeface="Arial" panose="020B0604020202020204" pitchFamily="34" charset="0"/>
                </a:rPr>
                <a:t>导览</a:t>
              </a:r>
              <a:endParaRPr sz="16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old"/>
                <a:sym typeface="Arial" panose="020B0604020202020204" pitchFamily="34" charset="0"/>
              </a:endParaRPr>
            </a:p>
            <a:p>
              <a:pPr algn="l" fontAlgn="auto">
                <a:lnSpc>
                  <a:spcPct val="110000"/>
                </a:lnSpc>
                <a:defRPr sz="1800"/>
              </a:pPr>
              <a:r>
                <a:rPr lang="zh-CN" altLang="en-US" sz="1040" kern="100" noProof="1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主动</a:t>
              </a:r>
              <a:r>
                <a:rPr lang="zh-CN" altLang="en-US" sz="1040" kern="100" noProof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迎宾</a:t>
              </a:r>
              <a:endParaRPr lang="en-US" altLang="zh-CN" sz="1040" kern="10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l" fontAlgn="auto">
                <a:lnSpc>
                  <a:spcPct val="110000"/>
                </a:lnSpc>
                <a:defRPr sz="1800"/>
              </a:pPr>
              <a:r>
                <a:rPr lang="zh-CN" altLang="en-US" sz="1040" kern="100" noProof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语音交互</a:t>
              </a:r>
              <a:endParaRPr lang="zh-CN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l" fontAlgn="auto">
                <a:lnSpc>
                  <a:spcPct val="110000"/>
                </a:lnSpc>
                <a:defRPr sz="1800"/>
              </a:pPr>
              <a:r>
                <a:rPr lang="zh-CN" altLang="en-US" sz="1040" kern="100" noProof="1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业务</a:t>
              </a:r>
              <a:r>
                <a:rPr lang="zh-CN" altLang="en-US" sz="1040" kern="100" noProof="1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咨询</a:t>
              </a:r>
              <a:endParaRPr lang="en-US" altLang="zh-CN" sz="1040" kern="10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l" fontAlgn="auto">
                <a:lnSpc>
                  <a:spcPct val="110000"/>
                </a:lnSpc>
                <a:defRPr sz="1800"/>
              </a:pPr>
              <a:r>
                <a:rPr lang="zh-CN" altLang="en-US" sz="1040" kern="100" noProof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引导参观</a:t>
              </a:r>
              <a:endParaRPr lang="zh-CN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Shape 547"/>
            <p:cNvSpPr/>
            <p:nvPr/>
          </p:nvSpPr>
          <p:spPr>
            <a:xfrm>
              <a:off x="2009486" y="4343919"/>
              <a:ext cx="1251140" cy="125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7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7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57C97D"/>
            </a:solidFill>
            <a:ln w="12700" cap="flat">
              <a:noFill/>
              <a:miter lim="400000"/>
            </a:ln>
            <a:effectLst/>
          </p:spPr>
          <p:txBody>
            <a:bodyPr lIns="25071" tIns="25071" rIns="25071" bIns="25071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bg2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</p:grpSp>
      <p:sp>
        <p:nvSpPr>
          <p:cNvPr id="94" name="流程图: 摘录 93"/>
          <p:cNvSpPr/>
          <p:nvPr>
            <p:custDataLst>
              <p:tags r:id="rId11"/>
            </p:custDataLst>
          </p:nvPr>
        </p:nvSpPr>
        <p:spPr>
          <a:xfrm rot="360000">
            <a:off x="1681480" y="3437890"/>
            <a:ext cx="227965" cy="206375"/>
          </a:xfrm>
          <a:prstGeom prst="flowChartExtract">
            <a:avLst/>
          </a:prstGeom>
          <a:noFill/>
          <a:ln>
            <a:solidFill>
              <a:srgbClr val="00E2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流程图: 摘录 94"/>
          <p:cNvSpPr/>
          <p:nvPr>
            <p:custDataLst>
              <p:tags r:id="rId12"/>
            </p:custDataLst>
          </p:nvPr>
        </p:nvSpPr>
        <p:spPr>
          <a:xfrm rot="16200000">
            <a:off x="4732318" y="4962766"/>
            <a:ext cx="212090" cy="221615"/>
          </a:xfrm>
          <a:prstGeom prst="flowChartExtract">
            <a:avLst/>
          </a:prstGeom>
          <a:noFill/>
          <a:ln>
            <a:solidFill>
              <a:srgbClr val="CB0B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流程图: 摘录 95"/>
          <p:cNvSpPr/>
          <p:nvPr>
            <p:custDataLst>
              <p:tags r:id="rId13"/>
            </p:custDataLst>
          </p:nvPr>
        </p:nvSpPr>
        <p:spPr>
          <a:xfrm rot="16200000">
            <a:off x="2972435" y="4963866"/>
            <a:ext cx="212090" cy="221615"/>
          </a:xfrm>
          <a:prstGeom prst="flowChartExtract">
            <a:avLst/>
          </a:prstGeom>
          <a:noFill/>
          <a:ln>
            <a:solidFill>
              <a:srgbClr val="CB0B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7" name="组合 96"/>
          <p:cNvGrpSpPr/>
          <p:nvPr/>
        </p:nvGrpSpPr>
        <p:grpSpPr>
          <a:xfrm>
            <a:off x="3331210" y="4902271"/>
            <a:ext cx="359410" cy="358140"/>
            <a:chOff x="479" y="1014"/>
            <a:chExt cx="1824" cy="1916"/>
          </a:xfrm>
          <a:solidFill>
            <a:schemeClr val="bg1"/>
          </a:solidFill>
        </p:grpSpPr>
        <p:sp>
          <p:nvSpPr>
            <p:cNvPr id="98" name="Freeform 5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2" y="1298"/>
              <a:ext cx="938" cy="1059"/>
            </a:xfrm>
            <a:custGeom>
              <a:avLst/>
              <a:gdLst>
                <a:gd name="T0" fmla="*/ 62 w 82"/>
                <a:gd name="T1" fmla="*/ 79 h 93"/>
                <a:gd name="T2" fmla="*/ 81 w 82"/>
                <a:gd name="T3" fmla="*/ 79 h 93"/>
                <a:gd name="T4" fmla="*/ 82 w 82"/>
                <a:gd name="T5" fmla="*/ 64 h 93"/>
                <a:gd name="T6" fmla="*/ 73 w 82"/>
                <a:gd name="T7" fmla="*/ 65 h 93"/>
                <a:gd name="T8" fmla="*/ 71 w 82"/>
                <a:gd name="T9" fmla="*/ 64 h 93"/>
                <a:gd name="T10" fmla="*/ 71 w 82"/>
                <a:gd name="T11" fmla="*/ 62 h 93"/>
                <a:gd name="T12" fmla="*/ 75 w 82"/>
                <a:gd name="T13" fmla="*/ 29 h 93"/>
                <a:gd name="T14" fmla="*/ 40 w 82"/>
                <a:gd name="T15" fmla="*/ 0 h 93"/>
                <a:gd name="T16" fmla="*/ 7 w 82"/>
                <a:gd name="T17" fmla="*/ 28 h 93"/>
                <a:gd name="T18" fmla="*/ 11 w 82"/>
                <a:gd name="T19" fmla="*/ 62 h 93"/>
                <a:gd name="T20" fmla="*/ 10 w 82"/>
                <a:gd name="T21" fmla="*/ 64 h 93"/>
                <a:gd name="T22" fmla="*/ 9 w 82"/>
                <a:gd name="T23" fmla="*/ 65 h 93"/>
                <a:gd name="T24" fmla="*/ 0 w 82"/>
                <a:gd name="T25" fmla="*/ 64 h 93"/>
                <a:gd name="T26" fmla="*/ 1 w 82"/>
                <a:gd name="T27" fmla="*/ 79 h 93"/>
                <a:gd name="T28" fmla="*/ 19 w 82"/>
                <a:gd name="T29" fmla="*/ 79 h 93"/>
                <a:gd name="T30" fmla="*/ 41 w 82"/>
                <a:gd name="T31" fmla="*/ 93 h 93"/>
                <a:gd name="T32" fmla="*/ 62 w 82"/>
                <a:gd name="T33" fmla="*/ 79 h 93"/>
                <a:gd name="T34" fmla="*/ 41 w 82"/>
                <a:gd name="T35" fmla="*/ 89 h 93"/>
                <a:gd name="T36" fmla="*/ 18 w 82"/>
                <a:gd name="T37" fmla="*/ 69 h 93"/>
                <a:gd name="T38" fmla="*/ 34 w 82"/>
                <a:gd name="T39" fmla="*/ 75 h 93"/>
                <a:gd name="T40" fmla="*/ 41 w 82"/>
                <a:gd name="T41" fmla="*/ 79 h 93"/>
                <a:gd name="T42" fmla="*/ 49 w 82"/>
                <a:gd name="T43" fmla="*/ 74 h 93"/>
                <a:gd name="T44" fmla="*/ 41 w 82"/>
                <a:gd name="T45" fmla="*/ 68 h 93"/>
                <a:gd name="T46" fmla="*/ 35 w 82"/>
                <a:gd name="T47" fmla="*/ 71 h 93"/>
                <a:gd name="T48" fmla="*/ 15 w 82"/>
                <a:gd name="T49" fmla="*/ 59 h 93"/>
                <a:gd name="T50" fmla="*/ 12 w 82"/>
                <a:gd name="T51" fmla="*/ 39 h 93"/>
                <a:gd name="T52" fmla="*/ 13 w 82"/>
                <a:gd name="T53" fmla="*/ 24 h 93"/>
                <a:gd name="T54" fmla="*/ 47 w 82"/>
                <a:gd name="T55" fmla="*/ 11 h 93"/>
                <a:gd name="T56" fmla="*/ 69 w 82"/>
                <a:gd name="T57" fmla="*/ 24 h 93"/>
                <a:gd name="T58" fmla="*/ 69 w 82"/>
                <a:gd name="T59" fmla="*/ 39 h 93"/>
                <a:gd name="T60" fmla="*/ 67 w 82"/>
                <a:gd name="T61" fmla="*/ 60 h 93"/>
                <a:gd name="T62" fmla="*/ 41 w 82"/>
                <a:gd name="T63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93">
                  <a:moveTo>
                    <a:pt x="62" y="79"/>
                  </a:moveTo>
                  <a:cubicBezTo>
                    <a:pt x="67" y="80"/>
                    <a:pt x="74" y="81"/>
                    <a:pt x="81" y="79"/>
                  </a:cubicBezTo>
                  <a:cubicBezTo>
                    <a:pt x="81" y="79"/>
                    <a:pt x="81" y="73"/>
                    <a:pt x="82" y="64"/>
                  </a:cubicBezTo>
                  <a:cubicBezTo>
                    <a:pt x="79" y="64"/>
                    <a:pt x="76" y="65"/>
                    <a:pt x="73" y="65"/>
                  </a:cubicBezTo>
                  <a:cubicBezTo>
                    <a:pt x="72" y="65"/>
                    <a:pt x="71" y="65"/>
                    <a:pt x="71" y="64"/>
                  </a:cubicBezTo>
                  <a:cubicBezTo>
                    <a:pt x="71" y="64"/>
                    <a:pt x="71" y="63"/>
                    <a:pt x="71" y="62"/>
                  </a:cubicBezTo>
                  <a:cubicBezTo>
                    <a:pt x="71" y="62"/>
                    <a:pt x="75" y="48"/>
                    <a:pt x="75" y="29"/>
                  </a:cubicBezTo>
                  <a:cubicBezTo>
                    <a:pt x="74" y="10"/>
                    <a:pt x="61" y="0"/>
                    <a:pt x="40" y="0"/>
                  </a:cubicBezTo>
                  <a:cubicBezTo>
                    <a:pt x="20" y="0"/>
                    <a:pt x="8" y="10"/>
                    <a:pt x="7" y="28"/>
                  </a:cubicBezTo>
                  <a:cubicBezTo>
                    <a:pt x="7" y="48"/>
                    <a:pt x="11" y="62"/>
                    <a:pt x="11" y="62"/>
                  </a:cubicBezTo>
                  <a:cubicBezTo>
                    <a:pt x="11" y="63"/>
                    <a:pt x="11" y="64"/>
                    <a:pt x="10" y="64"/>
                  </a:cubicBezTo>
                  <a:cubicBezTo>
                    <a:pt x="10" y="65"/>
                    <a:pt x="9" y="65"/>
                    <a:pt x="9" y="65"/>
                  </a:cubicBezTo>
                  <a:cubicBezTo>
                    <a:pt x="5" y="65"/>
                    <a:pt x="3" y="65"/>
                    <a:pt x="0" y="64"/>
                  </a:cubicBezTo>
                  <a:cubicBezTo>
                    <a:pt x="1" y="73"/>
                    <a:pt x="1" y="79"/>
                    <a:pt x="1" y="79"/>
                  </a:cubicBezTo>
                  <a:cubicBezTo>
                    <a:pt x="7" y="81"/>
                    <a:pt x="15" y="80"/>
                    <a:pt x="19" y="79"/>
                  </a:cubicBezTo>
                  <a:cubicBezTo>
                    <a:pt x="25" y="88"/>
                    <a:pt x="33" y="93"/>
                    <a:pt x="41" y="93"/>
                  </a:cubicBezTo>
                  <a:cubicBezTo>
                    <a:pt x="49" y="93"/>
                    <a:pt x="57" y="88"/>
                    <a:pt x="62" y="79"/>
                  </a:cubicBezTo>
                  <a:close/>
                  <a:moveTo>
                    <a:pt x="41" y="89"/>
                  </a:moveTo>
                  <a:cubicBezTo>
                    <a:pt x="32" y="89"/>
                    <a:pt x="24" y="82"/>
                    <a:pt x="18" y="69"/>
                  </a:cubicBezTo>
                  <a:cubicBezTo>
                    <a:pt x="22" y="72"/>
                    <a:pt x="27" y="74"/>
                    <a:pt x="34" y="75"/>
                  </a:cubicBezTo>
                  <a:cubicBezTo>
                    <a:pt x="35" y="77"/>
                    <a:pt x="37" y="79"/>
                    <a:pt x="41" y="79"/>
                  </a:cubicBezTo>
                  <a:cubicBezTo>
                    <a:pt x="45" y="79"/>
                    <a:pt x="49" y="77"/>
                    <a:pt x="49" y="74"/>
                  </a:cubicBezTo>
                  <a:cubicBezTo>
                    <a:pt x="49" y="71"/>
                    <a:pt x="45" y="68"/>
                    <a:pt x="41" y="68"/>
                  </a:cubicBezTo>
                  <a:cubicBezTo>
                    <a:pt x="38" y="68"/>
                    <a:pt x="36" y="70"/>
                    <a:pt x="35" y="71"/>
                  </a:cubicBezTo>
                  <a:cubicBezTo>
                    <a:pt x="23" y="70"/>
                    <a:pt x="17" y="64"/>
                    <a:pt x="15" y="59"/>
                  </a:cubicBezTo>
                  <a:cubicBezTo>
                    <a:pt x="14" y="57"/>
                    <a:pt x="12" y="47"/>
                    <a:pt x="12" y="39"/>
                  </a:cubicBezTo>
                  <a:cubicBezTo>
                    <a:pt x="12" y="34"/>
                    <a:pt x="12" y="28"/>
                    <a:pt x="13" y="24"/>
                  </a:cubicBezTo>
                  <a:cubicBezTo>
                    <a:pt x="21" y="24"/>
                    <a:pt x="47" y="24"/>
                    <a:pt x="47" y="11"/>
                  </a:cubicBezTo>
                  <a:cubicBezTo>
                    <a:pt x="47" y="11"/>
                    <a:pt x="53" y="22"/>
                    <a:pt x="69" y="24"/>
                  </a:cubicBezTo>
                  <a:cubicBezTo>
                    <a:pt x="69" y="28"/>
                    <a:pt x="69" y="33"/>
                    <a:pt x="69" y="39"/>
                  </a:cubicBezTo>
                  <a:cubicBezTo>
                    <a:pt x="69" y="48"/>
                    <a:pt x="67" y="60"/>
                    <a:pt x="67" y="60"/>
                  </a:cubicBezTo>
                  <a:cubicBezTo>
                    <a:pt x="62" y="78"/>
                    <a:pt x="52" y="89"/>
                    <a:pt x="41" y="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6"/>
            <p:cNvSpPr/>
            <p:nvPr>
              <p:custDataLst>
                <p:tags r:id="rId15"/>
              </p:custDataLst>
            </p:nvPr>
          </p:nvSpPr>
          <p:spPr bwMode="auto">
            <a:xfrm>
              <a:off x="932" y="1014"/>
              <a:ext cx="914" cy="592"/>
            </a:xfrm>
            <a:custGeom>
              <a:avLst/>
              <a:gdLst>
                <a:gd name="T0" fmla="*/ 39 w 80"/>
                <a:gd name="T1" fmla="*/ 21 h 52"/>
                <a:gd name="T2" fmla="*/ 77 w 80"/>
                <a:gd name="T3" fmla="*/ 51 h 52"/>
                <a:gd name="T4" fmla="*/ 80 w 80"/>
                <a:gd name="T5" fmla="*/ 52 h 52"/>
                <a:gd name="T6" fmla="*/ 74 w 80"/>
                <a:gd name="T7" fmla="*/ 24 h 52"/>
                <a:gd name="T8" fmla="*/ 46 w 80"/>
                <a:gd name="T9" fmla="*/ 12 h 52"/>
                <a:gd name="T10" fmla="*/ 12 w 80"/>
                <a:gd name="T11" fmla="*/ 18 h 52"/>
                <a:gd name="T12" fmla="*/ 0 w 80"/>
                <a:gd name="T13" fmla="*/ 49 h 52"/>
                <a:gd name="T14" fmla="*/ 0 w 80"/>
                <a:gd name="T15" fmla="*/ 52 h 52"/>
                <a:gd name="T16" fmla="*/ 2 w 80"/>
                <a:gd name="T17" fmla="*/ 51 h 52"/>
                <a:gd name="T18" fmla="*/ 39 w 80"/>
                <a:gd name="T19" fmla="*/ 2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52">
                  <a:moveTo>
                    <a:pt x="39" y="21"/>
                  </a:moveTo>
                  <a:cubicBezTo>
                    <a:pt x="61" y="21"/>
                    <a:pt x="75" y="32"/>
                    <a:pt x="77" y="51"/>
                  </a:cubicBezTo>
                  <a:cubicBezTo>
                    <a:pt x="78" y="51"/>
                    <a:pt x="79" y="52"/>
                    <a:pt x="80" y="52"/>
                  </a:cubicBezTo>
                  <a:cubicBezTo>
                    <a:pt x="79" y="42"/>
                    <a:pt x="77" y="32"/>
                    <a:pt x="74" y="24"/>
                  </a:cubicBezTo>
                  <a:cubicBezTo>
                    <a:pt x="67" y="9"/>
                    <a:pt x="46" y="12"/>
                    <a:pt x="46" y="12"/>
                  </a:cubicBezTo>
                  <a:cubicBezTo>
                    <a:pt x="46" y="12"/>
                    <a:pt x="31" y="0"/>
                    <a:pt x="12" y="18"/>
                  </a:cubicBezTo>
                  <a:cubicBezTo>
                    <a:pt x="5" y="25"/>
                    <a:pt x="2" y="33"/>
                    <a:pt x="0" y="49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1" y="51"/>
                    <a:pt x="2" y="51"/>
                    <a:pt x="2" y="51"/>
                  </a:cubicBezTo>
                  <a:cubicBezTo>
                    <a:pt x="4" y="32"/>
                    <a:pt x="17" y="21"/>
                    <a:pt x="39" y="21"/>
                  </a:cubicBez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7"/>
            <p:cNvSpPr/>
            <p:nvPr>
              <p:custDataLst>
                <p:tags r:id="rId16"/>
              </p:custDataLst>
            </p:nvPr>
          </p:nvSpPr>
          <p:spPr bwMode="auto">
            <a:xfrm>
              <a:off x="970" y="2256"/>
              <a:ext cx="342" cy="674"/>
            </a:xfrm>
            <a:custGeom>
              <a:avLst/>
              <a:gdLst>
                <a:gd name="T0" fmla="*/ 1 w 30"/>
                <a:gd name="T1" fmla="*/ 18 h 59"/>
                <a:gd name="T2" fmla="*/ 3 w 30"/>
                <a:gd name="T3" fmla="*/ 18 h 59"/>
                <a:gd name="T4" fmla="*/ 5 w 30"/>
                <a:gd name="T5" fmla="*/ 19 h 59"/>
                <a:gd name="T6" fmla="*/ 5 w 30"/>
                <a:gd name="T7" fmla="*/ 21 h 59"/>
                <a:gd name="T8" fmla="*/ 0 w 30"/>
                <a:gd name="T9" fmla="*/ 32 h 59"/>
                <a:gd name="T10" fmla="*/ 23 w 30"/>
                <a:gd name="T11" fmla="*/ 59 h 59"/>
                <a:gd name="T12" fmla="*/ 30 w 30"/>
                <a:gd name="T13" fmla="*/ 59 h 59"/>
                <a:gd name="T14" fmla="*/ 11 w 30"/>
                <a:gd name="T15" fmla="*/ 0 h 59"/>
                <a:gd name="T16" fmla="*/ 1 w 30"/>
                <a:gd name="T17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9">
                  <a:moveTo>
                    <a:pt x="1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9"/>
                    <a:pt x="5" y="19"/>
                  </a:cubicBezTo>
                  <a:cubicBezTo>
                    <a:pt x="6" y="20"/>
                    <a:pt x="6" y="20"/>
                    <a:pt x="5" y="2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3" y="35"/>
                    <a:pt x="14" y="49"/>
                    <a:pt x="23" y="59"/>
                  </a:cubicBezTo>
                  <a:cubicBezTo>
                    <a:pt x="26" y="59"/>
                    <a:pt x="28" y="59"/>
                    <a:pt x="30" y="59"/>
                  </a:cubicBezTo>
                  <a:cubicBezTo>
                    <a:pt x="22" y="46"/>
                    <a:pt x="14" y="14"/>
                    <a:pt x="11" y="0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8"/>
            <p:cNvSpPr/>
            <p:nvPr>
              <p:custDataLst>
                <p:tags r:id="rId17"/>
              </p:custDataLst>
            </p:nvPr>
          </p:nvSpPr>
          <p:spPr bwMode="auto">
            <a:xfrm>
              <a:off x="479" y="2222"/>
              <a:ext cx="683" cy="698"/>
            </a:xfrm>
            <a:custGeom>
              <a:avLst/>
              <a:gdLst>
                <a:gd name="T0" fmla="*/ 39 w 60"/>
                <a:gd name="T1" fmla="*/ 34 h 61"/>
                <a:gd name="T2" fmla="*/ 43 w 60"/>
                <a:gd name="T3" fmla="*/ 25 h 61"/>
                <a:gd name="T4" fmla="*/ 41 w 60"/>
                <a:gd name="T5" fmla="*/ 25 h 61"/>
                <a:gd name="T6" fmla="*/ 39 w 60"/>
                <a:gd name="T7" fmla="*/ 24 h 61"/>
                <a:gd name="T8" fmla="*/ 39 w 60"/>
                <a:gd name="T9" fmla="*/ 22 h 61"/>
                <a:gd name="T10" fmla="*/ 50 w 60"/>
                <a:gd name="T11" fmla="*/ 0 h 61"/>
                <a:gd name="T12" fmla="*/ 50 w 60"/>
                <a:gd name="T13" fmla="*/ 0 h 61"/>
                <a:gd name="T14" fmla="*/ 8 w 60"/>
                <a:gd name="T15" fmla="*/ 20 h 61"/>
                <a:gd name="T16" fmla="*/ 0 w 60"/>
                <a:gd name="T17" fmla="*/ 44 h 61"/>
                <a:gd name="T18" fmla="*/ 0 w 60"/>
                <a:gd name="T19" fmla="*/ 48 h 61"/>
                <a:gd name="T20" fmla="*/ 60 w 60"/>
                <a:gd name="T21" fmla="*/ 61 h 61"/>
                <a:gd name="T22" fmla="*/ 39 w 60"/>
                <a:gd name="T23" fmla="*/ 36 h 61"/>
                <a:gd name="T24" fmla="*/ 39 w 60"/>
                <a:gd name="T25" fmla="*/ 3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1">
                  <a:moveTo>
                    <a:pt x="39" y="34"/>
                  </a:moveTo>
                  <a:cubicBezTo>
                    <a:pt x="43" y="25"/>
                    <a:pt x="43" y="25"/>
                    <a:pt x="43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5"/>
                    <a:pt x="40" y="25"/>
                    <a:pt x="39" y="24"/>
                  </a:cubicBezTo>
                  <a:cubicBezTo>
                    <a:pt x="39" y="24"/>
                    <a:pt x="39" y="23"/>
                    <a:pt x="39" y="2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8" y="5"/>
                    <a:pt x="15" y="11"/>
                    <a:pt x="8" y="20"/>
                  </a:cubicBezTo>
                  <a:cubicBezTo>
                    <a:pt x="3" y="27"/>
                    <a:pt x="0" y="35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9" y="54"/>
                    <a:pt x="40" y="59"/>
                    <a:pt x="60" y="61"/>
                  </a:cubicBezTo>
                  <a:cubicBezTo>
                    <a:pt x="50" y="50"/>
                    <a:pt x="40" y="37"/>
                    <a:pt x="39" y="36"/>
                  </a:cubicBezTo>
                  <a:cubicBezTo>
                    <a:pt x="39" y="35"/>
                    <a:pt x="39" y="35"/>
                    <a:pt x="39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9"/>
            <p:cNvSpPr/>
            <p:nvPr>
              <p:custDataLst>
                <p:tags r:id="rId18"/>
              </p:custDataLst>
            </p:nvPr>
          </p:nvSpPr>
          <p:spPr bwMode="auto">
            <a:xfrm>
              <a:off x="1605" y="2222"/>
              <a:ext cx="698" cy="698"/>
            </a:xfrm>
            <a:custGeom>
              <a:avLst/>
              <a:gdLst>
                <a:gd name="T0" fmla="*/ 52 w 61"/>
                <a:gd name="T1" fmla="*/ 20 h 61"/>
                <a:gd name="T2" fmla="*/ 10 w 61"/>
                <a:gd name="T3" fmla="*/ 0 h 61"/>
                <a:gd name="T4" fmla="*/ 10 w 61"/>
                <a:gd name="T5" fmla="*/ 0 h 61"/>
                <a:gd name="T6" fmla="*/ 21 w 61"/>
                <a:gd name="T7" fmla="*/ 22 h 61"/>
                <a:gd name="T8" fmla="*/ 21 w 61"/>
                <a:gd name="T9" fmla="*/ 24 h 61"/>
                <a:gd name="T10" fmla="*/ 19 w 61"/>
                <a:gd name="T11" fmla="*/ 25 h 61"/>
                <a:gd name="T12" fmla="*/ 17 w 61"/>
                <a:gd name="T13" fmla="*/ 25 h 61"/>
                <a:gd name="T14" fmla="*/ 21 w 61"/>
                <a:gd name="T15" fmla="*/ 34 h 61"/>
                <a:gd name="T16" fmla="*/ 21 w 61"/>
                <a:gd name="T17" fmla="*/ 36 h 61"/>
                <a:gd name="T18" fmla="*/ 0 w 61"/>
                <a:gd name="T19" fmla="*/ 61 h 61"/>
                <a:gd name="T20" fmla="*/ 60 w 61"/>
                <a:gd name="T21" fmla="*/ 48 h 61"/>
                <a:gd name="T22" fmla="*/ 61 w 61"/>
                <a:gd name="T23" fmla="*/ 44 h 61"/>
                <a:gd name="T24" fmla="*/ 52 w 61"/>
                <a:gd name="T25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1">
                  <a:moveTo>
                    <a:pt x="52" y="20"/>
                  </a:moveTo>
                  <a:cubicBezTo>
                    <a:pt x="46" y="11"/>
                    <a:pt x="22" y="4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0" y="25"/>
                    <a:pt x="20" y="25"/>
                    <a:pt x="19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6"/>
                  </a:cubicBezTo>
                  <a:cubicBezTo>
                    <a:pt x="20" y="37"/>
                    <a:pt x="10" y="50"/>
                    <a:pt x="0" y="61"/>
                  </a:cubicBezTo>
                  <a:cubicBezTo>
                    <a:pt x="20" y="59"/>
                    <a:pt x="51" y="54"/>
                    <a:pt x="60" y="48"/>
                  </a:cubicBezTo>
                  <a:cubicBezTo>
                    <a:pt x="61" y="47"/>
                    <a:pt x="61" y="45"/>
                    <a:pt x="61" y="44"/>
                  </a:cubicBezTo>
                  <a:cubicBezTo>
                    <a:pt x="61" y="35"/>
                    <a:pt x="58" y="27"/>
                    <a:pt x="52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0"/>
            <p:cNvSpPr/>
            <p:nvPr>
              <p:custDataLst>
                <p:tags r:id="rId19"/>
              </p:custDataLst>
            </p:nvPr>
          </p:nvSpPr>
          <p:spPr bwMode="auto">
            <a:xfrm>
              <a:off x="1461" y="2265"/>
              <a:ext cx="342" cy="664"/>
            </a:xfrm>
            <a:custGeom>
              <a:avLst/>
              <a:gdLst>
                <a:gd name="T0" fmla="*/ 25 w 30"/>
                <a:gd name="T1" fmla="*/ 20 h 58"/>
                <a:gd name="T2" fmla="*/ 25 w 30"/>
                <a:gd name="T3" fmla="*/ 18 h 58"/>
                <a:gd name="T4" fmla="*/ 27 w 30"/>
                <a:gd name="T5" fmla="*/ 17 h 58"/>
                <a:gd name="T6" fmla="*/ 29 w 30"/>
                <a:gd name="T7" fmla="*/ 17 h 58"/>
                <a:gd name="T8" fmla="*/ 20 w 30"/>
                <a:gd name="T9" fmla="*/ 0 h 58"/>
                <a:gd name="T10" fmla="*/ 0 w 30"/>
                <a:gd name="T11" fmla="*/ 58 h 58"/>
                <a:gd name="T12" fmla="*/ 7 w 30"/>
                <a:gd name="T13" fmla="*/ 58 h 58"/>
                <a:gd name="T14" fmla="*/ 30 w 30"/>
                <a:gd name="T15" fmla="*/ 31 h 58"/>
                <a:gd name="T16" fmla="*/ 25 w 30"/>
                <a:gd name="T1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8">
                  <a:moveTo>
                    <a:pt x="25" y="20"/>
                  </a:moveTo>
                  <a:cubicBezTo>
                    <a:pt x="24" y="19"/>
                    <a:pt x="24" y="19"/>
                    <a:pt x="25" y="18"/>
                  </a:cubicBezTo>
                  <a:cubicBezTo>
                    <a:pt x="25" y="18"/>
                    <a:pt x="26" y="17"/>
                    <a:pt x="27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5"/>
                    <a:pt x="8" y="46"/>
                    <a:pt x="0" y="58"/>
                  </a:cubicBezTo>
                  <a:cubicBezTo>
                    <a:pt x="2" y="58"/>
                    <a:pt x="4" y="58"/>
                    <a:pt x="7" y="58"/>
                  </a:cubicBezTo>
                  <a:cubicBezTo>
                    <a:pt x="16" y="48"/>
                    <a:pt x="27" y="34"/>
                    <a:pt x="30" y="31"/>
                  </a:cubicBezTo>
                  <a:lnTo>
                    <a:pt x="25" y="20"/>
                  </a:ln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1"/>
            <p:cNvSpPr/>
            <p:nvPr>
              <p:custDataLst>
                <p:tags r:id="rId20"/>
              </p:custDataLst>
            </p:nvPr>
          </p:nvSpPr>
          <p:spPr bwMode="auto">
            <a:xfrm>
              <a:off x="830" y="1649"/>
              <a:ext cx="159" cy="346"/>
            </a:xfrm>
            <a:custGeom>
              <a:avLst/>
              <a:gdLst>
                <a:gd name="T0" fmla="*/ 8 w 14"/>
                <a:gd name="T1" fmla="*/ 29 h 30"/>
                <a:gd name="T2" fmla="*/ 14 w 14"/>
                <a:gd name="T3" fmla="*/ 30 h 30"/>
                <a:gd name="T4" fmla="*/ 11 w 14"/>
                <a:gd name="T5" fmla="*/ 0 h 30"/>
                <a:gd name="T6" fmla="*/ 9 w 14"/>
                <a:gd name="T7" fmla="*/ 1 h 30"/>
                <a:gd name="T8" fmla="*/ 2 w 14"/>
                <a:gd name="T9" fmla="*/ 9 h 30"/>
                <a:gd name="T10" fmla="*/ 2 w 14"/>
                <a:gd name="T11" fmla="*/ 24 h 30"/>
                <a:gd name="T12" fmla="*/ 8 w 14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0">
                  <a:moveTo>
                    <a:pt x="8" y="29"/>
                  </a:moveTo>
                  <a:cubicBezTo>
                    <a:pt x="10" y="29"/>
                    <a:pt x="12" y="30"/>
                    <a:pt x="14" y="30"/>
                  </a:cubicBezTo>
                  <a:cubicBezTo>
                    <a:pt x="13" y="25"/>
                    <a:pt x="11" y="14"/>
                    <a:pt x="11" y="0"/>
                  </a:cubicBezTo>
                  <a:cubicBezTo>
                    <a:pt x="10" y="0"/>
                    <a:pt x="9" y="1"/>
                    <a:pt x="9" y="1"/>
                  </a:cubicBezTo>
                  <a:cubicBezTo>
                    <a:pt x="6" y="3"/>
                    <a:pt x="4" y="6"/>
                    <a:pt x="2" y="9"/>
                  </a:cubicBezTo>
                  <a:cubicBezTo>
                    <a:pt x="0" y="13"/>
                    <a:pt x="0" y="19"/>
                    <a:pt x="2" y="24"/>
                  </a:cubicBezTo>
                  <a:cubicBezTo>
                    <a:pt x="4" y="26"/>
                    <a:pt x="6" y="28"/>
                    <a:pt x="8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2"/>
            <p:cNvSpPr/>
            <p:nvPr>
              <p:custDataLst>
                <p:tags r:id="rId21"/>
              </p:custDataLst>
            </p:nvPr>
          </p:nvSpPr>
          <p:spPr bwMode="auto">
            <a:xfrm>
              <a:off x="1778" y="1649"/>
              <a:ext cx="168" cy="346"/>
            </a:xfrm>
            <a:custGeom>
              <a:avLst/>
              <a:gdLst>
                <a:gd name="T0" fmla="*/ 0 w 15"/>
                <a:gd name="T1" fmla="*/ 30 h 30"/>
                <a:gd name="T2" fmla="*/ 7 w 15"/>
                <a:gd name="T3" fmla="*/ 28 h 30"/>
                <a:gd name="T4" fmla="*/ 12 w 15"/>
                <a:gd name="T5" fmla="*/ 24 h 30"/>
                <a:gd name="T6" fmla="*/ 12 w 15"/>
                <a:gd name="T7" fmla="*/ 9 h 30"/>
                <a:gd name="T8" fmla="*/ 6 w 15"/>
                <a:gd name="T9" fmla="*/ 2 h 30"/>
                <a:gd name="T10" fmla="*/ 4 w 15"/>
                <a:gd name="T11" fmla="*/ 0 h 30"/>
                <a:gd name="T12" fmla="*/ 0 w 15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cubicBezTo>
                    <a:pt x="3" y="30"/>
                    <a:pt x="5" y="29"/>
                    <a:pt x="7" y="28"/>
                  </a:cubicBezTo>
                  <a:cubicBezTo>
                    <a:pt x="9" y="27"/>
                    <a:pt x="11" y="26"/>
                    <a:pt x="12" y="24"/>
                  </a:cubicBezTo>
                  <a:cubicBezTo>
                    <a:pt x="15" y="19"/>
                    <a:pt x="14" y="13"/>
                    <a:pt x="12" y="9"/>
                  </a:cubicBezTo>
                  <a:cubicBezTo>
                    <a:pt x="10" y="6"/>
                    <a:pt x="8" y="4"/>
                    <a:pt x="6" y="2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4"/>
                    <a:pt x="1" y="25"/>
                    <a:pt x="0" y="30"/>
                  </a:cubicBez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6" name="Shape 530"/>
          <p:cNvSpPr/>
          <p:nvPr>
            <p:custDataLst>
              <p:tags r:id="rId22"/>
            </p:custDataLst>
          </p:nvPr>
        </p:nvSpPr>
        <p:spPr>
          <a:xfrm>
            <a:off x="8366544" y="5502888"/>
            <a:ext cx="1396021" cy="79906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fontAlgn="auto">
              <a:lnSpc>
                <a:spcPct val="110000"/>
              </a:lnSpc>
              <a:defRPr sz="1800"/>
            </a:pPr>
            <a:r>
              <a:rPr lang="zh-CN" sz="16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old"/>
                <a:sym typeface="Arial" panose="020B0604020202020204" pitchFamily="34" charset="0"/>
              </a:rPr>
              <a:t>楼层巡逻</a:t>
            </a:r>
            <a:endParaRPr sz="16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old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040" kern="1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夜间</a:t>
            </a:r>
            <a:r>
              <a:rPr lang="zh-CN" sz="1040" kern="1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巡逻</a:t>
            </a:r>
            <a:r>
              <a:rPr lang="zh-CN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楼道</a:t>
            </a:r>
            <a:endParaRPr lang="zh-CN" sz="1040" kern="1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040" kern="1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夜间</a:t>
            </a:r>
            <a:r>
              <a:rPr lang="zh-CN" sz="1040" kern="1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巡逻楼梯间</a:t>
            </a:r>
            <a:endParaRPr lang="en-US" altLang="zh-CN" sz="1040" kern="100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sz="1040" kern="1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自动</a:t>
            </a:r>
            <a:r>
              <a:rPr lang="zh-CN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乘坐</a:t>
            </a:r>
            <a:r>
              <a:rPr lang="zh-CN" sz="1040" kern="1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电梯</a:t>
            </a:r>
            <a:r>
              <a:rPr lang="zh-CN" altLang="en-US" sz="1040" kern="1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（选配）</a:t>
            </a:r>
            <a:endParaRPr lang="zh-CN" sz="1040" kern="1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Shape 547"/>
          <p:cNvSpPr/>
          <p:nvPr/>
        </p:nvSpPr>
        <p:spPr>
          <a:xfrm>
            <a:off x="8320405" y="4779852"/>
            <a:ext cx="617855" cy="586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5"/>
                </a:moveTo>
                <a:cubicBezTo>
                  <a:pt x="21600" y="20227"/>
                  <a:pt x="20228" y="21600"/>
                  <a:pt x="18535" y="21600"/>
                </a:cubicBezTo>
                <a:lnTo>
                  <a:pt x="3065" y="21600"/>
                </a:lnTo>
                <a:cubicBezTo>
                  <a:pt x="1372" y="21600"/>
                  <a:pt x="0" y="20227"/>
                  <a:pt x="0" y="18535"/>
                </a:cubicBezTo>
                <a:lnTo>
                  <a:pt x="0" y="3065"/>
                </a:lnTo>
                <a:cubicBezTo>
                  <a:pt x="0" y="1372"/>
                  <a:pt x="1372" y="0"/>
                  <a:pt x="3065" y="0"/>
                </a:cubicBezTo>
                <a:lnTo>
                  <a:pt x="18535" y="0"/>
                </a:lnTo>
                <a:cubicBezTo>
                  <a:pt x="20228" y="0"/>
                  <a:pt x="21600" y="1372"/>
                  <a:pt x="21600" y="3065"/>
                </a:cubicBezTo>
                <a:cubicBezTo>
                  <a:pt x="21600" y="3065"/>
                  <a:pt x="21600" y="18535"/>
                  <a:pt x="21600" y="18535"/>
                </a:cubicBezTo>
                <a:close/>
              </a:path>
            </a:pathLst>
          </a:custGeom>
          <a:solidFill>
            <a:srgbClr val="CB0B0B"/>
          </a:solidFill>
          <a:ln w="12700" cap="flat">
            <a:noFill/>
            <a:miter lim="400000"/>
          </a:ln>
          <a:effectLst/>
        </p:spPr>
        <p:txBody>
          <a:bodyPr lIns="25071" tIns="25071" rIns="25071" bIns="25071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pic>
        <p:nvPicPr>
          <p:cNvPr id="110" name="图片 109" descr="32313534303238383b32313534303235333bb4f3c2a5b4f3cfc3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437245" y="4875737"/>
            <a:ext cx="405130" cy="405130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94" y="3737974"/>
            <a:ext cx="450215" cy="450215"/>
          </a:xfrm>
          <a:prstGeom prst="rect">
            <a:avLst/>
          </a:prstGeom>
        </p:spPr>
      </p:pic>
      <p:sp>
        <p:nvSpPr>
          <p:cNvPr id="112" name="Shape 547"/>
          <p:cNvSpPr/>
          <p:nvPr/>
        </p:nvSpPr>
        <p:spPr bwMode="auto">
          <a:xfrm>
            <a:off x="3259952" y="2405877"/>
            <a:ext cx="617971" cy="586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5"/>
                </a:moveTo>
                <a:cubicBezTo>
                  <a:pt x="21600" y="20227"/>
                  <a:pt x="20228" y="21600"/>
                  <a:pt x="18535" y="21600"/>
                </a:cubicBezTo>
                <a:lnTo>
                  <a:pt x="3065" y="21600"/>
                </a:lnTo>
                <a:cubicBezTo>
                  <a:pt x="1372" y="21600"/>
                  <a:pt x="0" y="20227"/>
                  <a:pt x="0" y="18535"/>
                </a:cubicBezTo>
                <a:lnTo>
                  <a:pt x="0" y="3065"/>
                </a:lnTo>
                <a:cubicBezTo>
                  <a:pt x="0" y="1372"/>
                  <a:pt x="1372" y="0"/>
                  <a:pt x="3065" y="0"/>
                </a:cubicBezTo>
                <a:lnTo>
                  <a:pt x="18535" y="0"/>
                </a:lnTo>
                <a:cubicBezTo>
                  <a:pt x="20228" y="0"/>
                  <a:pt x="21600" y="1372"/>
                  <a:pt x="21600" y="3065"/>
                </a:cubicBezTo>
                <a:cubicBezTo>
                  <a:pt x="21600" y="3065"/>
                  <a:pt x="21600" y="18535"/>
                  <a:pt x="21600" y="18535"/>
                </a:cubicBezTo>
                <a:close/>
              </a:path>
            </a:pathLst>
          </a:custGeom>
          <a:solidFill>
            <a:srgbClr val="57C97D"/>
          </a:solidFill>
          <a:ln w="12700" cap="flat">
            <a:noFill/>
            <a:miter lim="400000"/>
          </a:ln>
          <a:effectLst/>
        </p:spPr>
        <p:txBody>
          <a:bodyPr lIns="25071" tIns="25071" rIns="25071" bIns="25071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bg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sp>
        <p:nvSpPr>
          <p:cNvPr id="113" name="Shape 525"/>
          <p:cNvSpPr/>
          <p:nvPr/>
        </p:nvSpPr>
        <p:spPr bwMode="auto">
          <a:xfrm>
            <a:off x="3303972" y="1524548"/>
            <a:ext cx="1216137" cy="79906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6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音视频宣传</a:t>
            </a:r>
            <a:r>
              <a:rPr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200" b="1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040" kern="1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单</a:t>
            </a:r>
            <a:r>
              <a:rPr lang="zh-CN" altLang="en-US" sz="1040" kern="1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次播报</a:t>
            </a:r>
            <a:r>
              <a:rPr lang="en-US" altLang="zh-CN" sz="1040" kern="1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040" kern="1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全程播报</a:t>
            </a:r>
            <a:endParaRPr lang="en-US" altLang="zh-CN" sz="1040" kern="100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040" kern="1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文字播报</a:t>
            </a:r>
            <a:endParaRPr lang="en-US" altLang="zh-CN" sz="1040" kern="10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音</a:t>
            </a:r>
            <a:r>
              <a:rPr lang="zh-CN" altLang="en-US" sz="1040" kern="1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视频播报</a:t>
            </a:r>
            <a:endParaRPr lang="zh-CN" altLang="en-US" sz="1040" kern="1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4" name="图片 11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14" y="2462555"/>
            <a:ext cx="400176" cy="400176"/>
          </a:xfrm>
          <a:prstGeom prst="rect">
            <a:avLst/>
          </a:prstGeom>
        </p:spPr>
      </p:pic>
      <p:sp>
        <p:nvSpPr>
          <p:cNvPr id="115" name="流程图: 摘录 114"/>
          <p:cNvSpPr/>
          <p:nvPr>
            <p:custDataLst>
              <p:tags r:id="rId27"/>
            </p:custDataLst>
          </p:nvPr>
        </p:nvSpPr>
        <p:spPr>
          <a:xfrm rot="5400000">
            <a:off x="3891390" y="2574344"/>
            <a:ext cx="212090" cy="221615"/>
          </a:xfrm>
          <a:prstGeom prst="flowChartExtract">
            <a:avLst/>
          </a:prstGeom>
          <a:noFill/>
          <a:ln>
            <a:solidFill>
              <a:srgbClr val="00E2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Shape 547"/>
          <p:cNvSpPr/>
          <p:nvPr/>
        </p:nvSpPr>
        <p:spPr>
          <a:xfrm>
            <a:off x="6609266" y="4794321"/>
            <a:ext cx="617855" cy="586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5"/>
                </a:moveTo>
                <a:cubicBezTo>
                  <a:pt x="21600" y="20227"/>
                  <a:pt x="20228" y="21600"/>
                  <a:pt x="18535" y="21600"/>
                </a:cubicBezTo>
                <a:lnTo>
                  <a:pt x="3065" y="21600"/>
                </a:lnTo>
                <a:cubicBezTo>
                  <a:pt x="1372" y="21600"/>
                  <a:pt x="0" y="20227"/>
                  <a:pt x="0" y="18535"/>
                </a:cubicBezTo>
                <a:lnTo>
                  <a:pt x="0" y="3065"/>
                </a:lnTo>
                <a:cubicBezTo>
                  <a:pt x="0" y="1372"/>
                  <a:pt x="1372" y="0"/>
                  <a:pt x="3065" y="0"/>
                </a:cubicBezTo>
                <a:lnTo>
                  <a:pt x="18535" y="0"/>
                </a:lnTo>
                <a:cubicBezTo>
                  <a:pt x="20228" y="0"/>
                  <a:pt x="21600" y="1372"/>
                  <a:pt x="21600" y="3065"/>
                </a:cubicBezTo>
                <a:cubicBezTo>
                  <a:pt x="21600" y="3065"/>
                  <a:pt x="21600" y="18535"/>
                  <a:pt x="21600" y="18535"/>
                </a:cubicBezTo>
                <a:close/>
              </a:path>
            </a:pathLst>
          </a:custGeom>
          <a:solidFill>
            <a:srgbClr val="CB0B0B"/>
          </a:solidFill>
          <a:ln w="12700" cap="flat">
            <a:noFill/>
            <a:miter lim="400000"/>
          </a:ln>
          <a:effectLst/>
        </p:spPr>
        <p:txBody>
          <a:bodyPr lIns="25071" tIns="25071" rIns="25071" bIns="25071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sp>
        <p:nvSpPr>
          <p:cNvPr id="118" name="流程图: 摘录 117"/>
          <p:cNvSpPr/>
          <p:nvPr>
            <p:custDataLst>
              <p:tags r:id="rId28"/>
            </p:custDataLst>
          </p:nvPr>
        </p:nvSpPr>
        <p:spPr>
          <a:xfrm rot="16200000">
            <a:off x="6382083" y="5005983"/>
            <a:ext cx="212090" cy="221615"/>
          </a:xfrm>
          <a:prstGeom prst="flowChartExtract">
            <a:avLst/>
          </a:prstGeom>
          <a:noFill/>
          <a:ln>
            <a:solidFill>
              <a:srgbClr val="CB0B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Shape 530"/>
          <p:cNvSpPr/>
          <p:nvPr>
            <p:custDataLst>
              <p:tags r:id="rId29"/>
            </p:custDataLst>
          </p:nvPr>
        </p:nvSpPr>
        <p:spPr>
          <a:xfrm>
            <a:off x="6508418" y="5496261"/>
            <a:ext cx="1097068" cy="62299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600" b="1" noProof="1">
                <a:latin typeface="微软雅黑" panose="020B0503020204020204" pitchFamily="34" charset="-122"/>
                <a:ea typeface="微软雅黑" panose="020B0503020204020204" pitchFamily="34" charset="-122"/>
                <a:cs typeface="Roboto Bold"/>
                <a:sym typeface="Arial" panose="020B0604020202020204" pitchFamily="34" charset="0"/>
              </a:rPr>
              <a:t>异常告警</a:t>
            </a:r>
            <a:endParaRPr lang="en-US" altLang="zh-CN" sz="1600" b="1" noProof="1">
              <a:latin typeface="微软雅黑" panose="020B0503020204020204" pitchFamily="34" charset="-122"/>
              <a:ea typeface="微软雅黑" panose="020B0503020204020204" pitchFamily="34" charset="-122"/>
              <a:cs typeface="Roboto Bold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040" kern="100" noProof="1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人体</a:t>
            </a:r>
            <a:r>
              <a:rPr lang="zh-CN" altLang="en-US" sz="1040" kern="10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闯入告警</a:t>
            </a:r>
            <a:endParaRPr lang="en-US" altLang="zh-CN" sz="1040" kern="100" noProof="1" smtClean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040" kern="1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火焰告警（选配）</a:t>
            </a:r>
            <a:endParaRPr lang="zh-CN" sz="1040" kern="1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Shape 547"/>
          <p:cNvSpPr/>
          <p:nvPr/>
        </p:nvSpPr>
        <p:spPr bwMode="auto">
          <a:xfrm>
            <a:off x="5694304" y="2389466"/>
            <a:ext cx="617971" cy="586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5"/>
                </a:moveTo>
                <a:cubicBezTo>
                  <a:pt x="21600" y="20227"/>
                  <a:pt x="20228" y="21600"/>
                  <a:pt x="18535" y="21600"/>
                </a:cubicBezTo>
                <a:lnTo>
                  <a:pt x="3065" y="21600"/>
                </a:lnTo>
                <a:cubicBezTo>
                  <a:pt x="1372" y="21600"/>
                  <a:pt x="0" y="20227"/>
                  <a:pt x="0" y="18535"/>
                </a:cubicBezTo>
                <a:lnTo>
                  <a:pt x="0" y="3065"/>
                </a:lnTo>
                <a:cubicBezTo>
                  <a:pt x="0" y="1372"/>
                  <a:pt x="1372" y="0"/>
                  <a:pt x="3065" y="0"/>
                </a:cubicBezTo>
                <a:lnTo>
                  <a:pt x="18535" y="0"/>
                </a:lnTo>
                <a:cubicBezTo>
                  <a:pt x="20228" y="0"/>
                  <a:pt x="21600" y="1372"/>
                  <a:pt x="21600" y="3065"/>
                </a:cubicBezTo>
                <a:cubicBezTo>
                  <a:pt x="21600" y="3065"/>
                  <a:pt x="21600" y="18535"/>
                  <a:pt x="21600" y="18535"/>
                </a:cubicBezTo>
                <a:close/>
              </a:path>
            </a:pathLst>
          </a:custGeom>
          <a:solidFill>
            <a:srgbClr val="FF8A28"/>
          </a:solidFill>
          <a:ln w="12700" cap="flat">
            <a:solidFill>
              <a:srgbClr val="FF8A28"/>
            </a:solidFill>
            <a:miter lim="400000"/>
          </a:ln>
          <a:effectLst/>
        </p:spPr>
        <p:txBody>
          <a:bodyPr lIns="25071" tIns="25071" rIns="25071" bIns="25071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bg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pic>
        <p:nvPicPr>
          <p:cNvPr id="127" name="图片 12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84" y="2432667"/>
            <a:ext cx="517011" cy="517011"/>
          </a:xfrm>
          <a:prstGeom prst="rect">
            <a:avLst/>
          </a:prstGeom>
        </p:spPr>
      </p:pic>
      <p:sp>
        <p:nvSpPr>
          <p:cNvPr id="128" name="Shape 525"/>
          <p:cNvSpPr/>
          <p:nvPr/>
        </p:nvSpPr>
        <p:spPr bwMode="auto">
          <a:xfrm>
            <a:off x="5694304" y="1527552"/>
            <a:ext cx="982345" cy="62299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600" b="1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科学防疫</a:t>
            </a:r>
            <a:r>
              <a:rPr sz="1200" b="1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12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040" kern="1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人体测温</a:t>
            </a:r>
            <a:endParaRPr lang="en-US" altLang="zh-CN" sz="1040" kern="100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altLang="en-US" sz="1040" kern="1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口罩识别</a:t>
            </a:r>
            <a:endParaRPr lang="zh-CN" altLang="en-US" sz="1040" kern="1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9" name="Shape 547"/>
          <p:cNvSpPr/>
          <p:nvPr/>
        </p:nvSpPr>
        <p:spPr bwMode="auto">
          <a:xfrm>
            <a:off x="8275351" y="2404940"/>
            <a:ext cx="617971" cy="586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5"/>
                </a:moveTo>
                <a:cubicBezTo>
                  <a:pt x="21600" y="20227"/>
                  <a:pt x="20228" y="21600"/>
                  <a:pt x="18535" y="21600"/>
                </a:cubicBezTo>
                <a:lnTo>
                  <a:pt x="3065" y="21600"/>
                </a:lnTo>
                <a:cubicBezTo>
                  <a:pt x="1372" y="21600"/>
                  <a:pt x="0" y="20227"/>
                  <a:pt x="0" y="18535"/>
                </a:cubicBezTo>
                <a:lnTo>
                  <a:pt x="0" y="3065"/>
                </a:lnTo>
                <a:cubicBezTo>
                  <a:pt x="0" y="1372"/>
                  <a:pt x="1372" y="0"/>
                  <a:pt x="3065" y="0"/>
                </a:cubicBezTo>
                <a:lnTo>
                  <a:pt x="18535" y="0"/>
                </a:lnTo>
                <a:cubicBezTo>
                  <a:pt x="20228" y="0"/>
                  <a:pt x="21600" y="1372"/>
                  <a:pt x="21600" y="3065"/>
                </a:cubicBezTo>
                <a:cubicBezTo>
                  <a:pt x="21600" y="3065"/>
                  <a:pt x="21600" y="18535"/>
                  <a:pt x="21600" y="18535"/>
                </a:cubicBezTo>
                <a:close/>
              </a:path>
            </a:pathLst>
          </a:custGeom>
          <a:solidFill>
            <a:srgbClr val="FF8A28"/>
          </a:solidFill>
          <a:ln w="12700" cap="flat">
            <a:solidFill>
              <a:srgbClr val="FF8A28"/>
            </a:solidFill>
            <a:miter lim="400000"/>
          </a:ln>
          <a:effectLst/>
        </p:spPr>
        <p:txBody>
          <a:bodyPr lIns="25071" tIns="25071" rIns="25071" bIns="25071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bg2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sp>
        <p:nvSpPr>
          <p:cNvPr id="130" name="流程图: 摘录 129"/>
          <p:cNvSpPr/>
          <p:nvPr>
            <p:custDataLst>
              <p:tags r:id="rId31"/>
            </p:custDataLst>
          </p:nvPr>
        </p:nvSpPr>
        <p:spPr>
          <a:xfrm rot="5400000">
            <a:off x="6317037" y="2588604"/>
            <a:ext cx="212090" cy="221615"/>
          </a:xfrm>
          <a:prstGeom prst="flowChartExtract">
            <a:avLst/>
          </a:prstGeom>
          <a:noFill/>
          <a:ln>
            <a:solidFill>
              <a:srgbClr val="FF8A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8403996" y="2525661"/>
            <a:ext cx="360680" cy="339725"/>
            <a:chOff x="15110" y="533"/>
            <a:chExt cx="1463" cy="1360"/>
          </a:xfrm>
          <a:solidFill>
            <a:schemeClr val="bg1"/>
          </a:solidFill>
        </p:grpSpPr>
        <p:sp>
          <p:nvSpPr>
            <p:cNvPr id="132" name="Freeform 513"/>
            <p:cNvSpPr/>
            <p:nvPr>
              <p:custDataLst>
                <p:tags r:id="rId32"/>
              </p:custDataLst>
            </p:nvPr>
          </p:nvSpPr>
          <p:spPr bwMode="auto">
            <a:xfrm>
              <a:off x="15345" y="843"/>
              <a:ext cx="968" cy="1050"/>
            </a:xfrm>
            <a:custGeom>
              <a:avLst/>
              <a:gdLst>
                <a:gd name="T0" fmla="*/ 201 w 701"/>
                <a:gd name="T1" fmla="*/ 85 h 761"/>
                <a:gd name="T2" fmla="*/ 476 w 701"/>
                <a:gd name="T3" fmla="*/ 179 h 761"/>
                <a:gd name="T4" fmla="*/ 395 w 701"/>
                <a:gd name="T5" fmla="*/ 370 h 761"/>
                <a:gd name="T6" fmla="*/ 426 w 701"/>
                <a:gd name="T7" fmla="*/ 450 h 761"/>
                <a:gd name="T8" fmla="*/ 427 w 701"/>
                <a:gd name="T9" fmla="*/ 468 h 761"/>
                <a:gd name="T10" fmla="*/ 405 w 701"/>
                <a:gd name="T11" fmla="*/ 553 h 761"/>
                <a:gd name="T12" fmla="*/ 299 w 701"/>
                <a:gd name="T13" fmla="*/ 667 h 761"/>
                <a:gd name="T14" fmla="*/ 289 w 701"/>
                <a:gd name="T15" fmla="*/ 737 h 761"/>
                <a:gd name="T16" fmla="*/ 329 w 701"/>
                <a:gd name="T17" fmla="*/ 758 h 761"/>
                <a:gd name="T18" fmla="*/ 359 w 701"/>
                <a:gd name="T19" fmla="*/ 748 h 761"/>
                <a:gd name="T20" fmla="*/ 493 w 701"/>
                <a:gd name="T21" fmla="*/ 599 h 761"/>
                <a:gd name="T22" fmla="*/ 522 w 701"/>
                <a:gd name="T23" fmla="*/ 517 h 761"/>
                <a:gd name="T24" fmla="*/ 532 w 701"/>
                <a:gd name="T25" fmla="*/ 527 h 761"/>
                <a:gd name="T26" fmla="*/ 580 w 701"/>
                <a:gd name="T27" fmla="*/ 602 h 761"/>
                <a:gd name="T28" fmla="*/ 601 w 701"/>
                <a:gd name="T29" fmla="*/ 699 h 761"/>
                <a:gd name="T30" fmla="*/ 601 w 701"/>
                <a:gd name="T31" fmla="*/ 709 h 761"/>
                <a:gd name="T32" fmla="*/ 649 w 701"/>
                <a:gd name="T33" fmla="*/ 761 h 761"/>
                <a:gd name="T34" fmla="*/ 651 w 701"/>
                <a:gd name="T35" fmla="*/ 761 h 761"/>
                <a:gd name="T36" fmla="*/ 701 w 701"/>
                <a:gd name="T37" fmla="*/ 713 h 761"/>
                <a:gd name="T38" fmla="*/ 701 w 701"/>
                <a:gd name="T39" fmla="*/ 699 h 761"/>
                <a:gd name="T40" fmla="*/ 670 w 701"/>
                <a:gd name="T41" fmla="*/ 558 h 761"/>
                <a:gd name="T42" fmla="*/ 569 w 701"/>
                <a:gd name="T43" fmla="*/ 422 h 761"/>
                <a:gd name="T44" fmla="*/ 535 w 701"/>
                <a:gd name="T45" fmla="*/ 394 h 761"/>
                <a:gd name="T46" fmla="*/ 567 w 701"/>
                <a:gd name="T47" fmla="*/ 317 h 761"/>
                <a:gd name="T48" fmla="*/ 544 w 701"/>
                <a:gd name="T49" fmla="*/ 286 h 761"/>
                <a:gd name="T50" fmla="*/ 523 w 701"/>
                <a:gd name="T51" fmla="*/ 195 h 761"/>
                <a:gd name="T52" fmla="*/ 523 w 701"/>
                <a:gd name="T53" fmla="*/ 189 h 761"/>
                <a:gd name="T54" fmla="*/ 563 w 701"/>
                <a:gd name="T55" fmla="*/ 151 h 761"/>
                <a:gd name="T56" fmla="*/ 565 w 701"/>
                <a:gd name="T57" fmla="*/ 151 h 761"/>
                <a:gd name="T58" fmla="*/ 603 w 701"/>
                <a:gd name="T59" fmla="*/ 193 h 761"/>
                <a:gd name="T60" fmla="*/ 603 w 701"/>
                <a:gd name="T61" fmla="*/ 195 h 761"/>
                <a:gd name="T62" fmla="*/ 609 w 701"/>
                <a:gd name="T63" fmla="*/ 233 h 761"/>
                <a:gd name="T64" fmla="*/ 610 w 701"/>
                <a:gd name="T65" fmla="*/ 238 h 761"/>
                <a:gd name="T66" fmla="*/ 612 w 701"/>
                <a:gd name="T67" fmla="*/ 236 h 761"/>
                <a:gd name="T68" fmla="*/ 606 w 701"/>
                <a:gd name="T69" fmla="*/ 133 h 761"/>
                <a:gd name="T70" fmla="*/ 527 w 701"/>
                <a:gd name="T71" fmla="*/ 131 h 761"/>
                <a:gd name="T72" fmla="*/ 507 w 701"/>
                <a:gd name="T73" fmla="*/ 113 h 761"/>
                <a:gd name="T74" fmla="*/ 181 w 701"/>
                <a:gd name="T75" fmla="*/ 2 h 761"/>
                <a:gd name="T76" fmla="*/ 176 w 701"/>
                <a:gd name="T77" fmla="*/ 1 h 761"/>
                <a:gd name="T78" fmla="*/ 167 w 701"/>
                <a:gd name="T79" fmla="*/ 0 h 761"/>
                <a:gd name="T80" fmla="*/ 0 w 701"/>
                <a:gd name="T81" fmla="*/ 0 h 761"/>
                <a:gd name="T82" fmla="*/ 166 w 701"/>
                <a:gd name="T83" fmla="*/ 231 h 761"/>
                <a:gd name="T84" fmla="*/ 201 w 701"/>
                <a:gd name="T85" fmla="*/ 8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1" h="761">
                  <a:moveTo>
                    <a:pt x="201" y="85"/>
                  </a:moveTo>
                  <a:cubicBezTo>
                    <a:pt x="476" y="179"/>
                    <a:pt x="476" y="179"/>
                    <a:pt x="476" y="179"/>
                  </a:cubicBezTo>
                  <a:cubicBezTo>
                    <a:pt x="432" y="241"/>
                    <a:pt x="412" y="288"/>
                    <a:pt x="395" y="370"/>
                  </a:cubicBezTo>
                  <a:cubicBezTo>
                    <a:pt x="390" y="413"/>
                    <a:pt x="405" y="436"/>
                    <a:pt x="426" y="450"/>
                  </a:cubicBezTo>
                  <a:cubicBezTo>
                    <a:pt x="427" y="455"/>
                    <a:pt x="427" y="461"/>
                    <a:pt x="427" y="468"/>
                  </a:cubicBezTo>
                  <a:cubicBezTo>
                    <a:pt x="427" y="490"/>
                    <a:pt x="422" y="519"/>
                    <a:pt x="405" y="553"/>
                  </a:cubicBezTo>
                  <a:cubicBezTo>
                    <a:pt x="387" y="587"/>
                    <a:pt x="356" y="626"/>
                    <a:pt x="299" y="667"/>
                  </a:cubicBezTo>
                  <a:cubicBezTo>
                    <a:pt x="277" y="684"/>
                    <a:pt x="272" y="715"/>
                    <a:pt x="289" y="737"/>
                  </a:cubicBezTo>
                  <a:cubicBezTo>
                    <a:pt x="298" y="751"/>
                    <a:pt x="314" y="758"/>
                    <a:pt x="329" y="758"/>
                  </a:cubicBezTo>
                  <a:cubicBezTo>
                    <a:pt x="339" y="758"/>
                    <a:pt x="350" y="755"/>
                    <a:pt x="359" y="748"/>
                  </a:cubicBezTo>
                  <a:cubicBezTo>
                    <a:pt x="425" y="699"/>
                    <a:pt x="468" y="648"/>
                    <a:pt x="493" y="599"/>
                  </a:cubicBezTo>
                  <a:cubicBezTo>
                    <a:pt x="509" y="570"/>
                    <a:pt x="518" y="542"/>
                    <a:pt x="522" y="517"/>
                  </a:cubicBezTo>
                  <a:cubicBezTo>
                    <a:pt x="526" y="520"/>
                    <a:pt x="529" y="524"/>
                    <a:pt x="532" y="527"/>
                  </a:cubicBezTo>
                  <a:cubicBezTo>
                    <a:pt x="550" y="548"/>
                    <a:pt x="568" y="574"/>
                    <a:pt x="580" y="602"/>
                  </a:cubicBezTo>
                  <a:cubicBezTo>
                    <a:pt x="593" y="631"/>
                    <a:pt x="601" y="663"/>
                    <a:pt x="601" y="699"/>
                  </a:cubicBezTo>
                  <a:cubicBezTo>
                    <a:pt x="601" y="702"/>
                    <a:pt x="601" y="705"/>
                    <a:pt x="601" y="709"/>
                  </a:cubicBezTo>
                  <a:cubicBezTo>
                    <a:pt x="600" y="737"/>
                    <a:pt x="621" y="760"/>
                    <a:pt x="649" y="761"/>
                  </a:cubicBezTo>
                  <a:cubicBezTo>
                    <a:pt x="650" y="761"/>
                    <a:pt x="650" y="761"/>
                    <a:pt x="651" y="761"/>
                  </a:cubicBezTo>
                  <a:cubicBezTo>
                    <a:pt x="678" y="761"/>
                    <a:pt x="700" y="740"/>
                    <a:pt x="701" y="713"/>
                  </a:cubicBezTo>
                  <a:cubicBezTo>
                    <a:pt x="701" y="708"/>
                    <a:pt x="701" y="703"/>
                    <a:pt x="701" y="699"/>
                  </a:cubicBezTo>
                  <a:cubicBezTo>
                    <a:pt x="701" y="646"/>
                    <a:pt x="689" y="598"/>
                    <a:pt x="670" y="558"/>
                  </a:cubicBezTo>
                  <a:cubicBezTo>
                    <a:pt x="642" y="497"/>
                    <a:pt x="602" y="452"/>
                    <a:pt x="569" y="422"/>
                  </a:cubicBezTo>
                  <a:cubicBezTo>
                    <a:pt x="556" y="410"/>
                    <a:pt x="545" y="401"/>
                    <a:pt x="535" y="394"/>
                  </a:cubicBezTo>
                  <a:cubicBezTo>
                    <a:pt x="543" y="368"/>
                    <a:pt x="555" y="342"/>
                    <a:pt x="567" y="317"/>
                  </a:cubicBezTo>
                  <a:cubicBezTo>
                    <a:pt x="558" y="308"/>
                    <a:pt x="551" y="297"/>
                    <a:pt x="544" y="286"/>
                  </a:cubicBezTo>
                  <a:cubicBezTo>
                    <a:pt x="531" y="259"/>
                    <a:pt x="523" y="229"/>
                    <a:pt x="523" y="195"/>
                  </a:cubicBezTo>
                  <a:cubicBezTo>
                    <a:pt x="523" y="192"/>
                    <a:pt x="523" y="189"/>
                    <a:pt x="523" y="189"/>
                  </a:cubicBezTo>
                  <a:cubicBezTo>
                    <a:pt x="524" y="168"/>
                    <a:pt x="542" y="151"/>
                    <a:pt x="563" y="151"/>
                  </a:cubicBezTo>
                  <a:cubicBezTo>
                    <a:pt x="564" y="151"/>
                    <a:pt x="565" y="151"/>
                    <a:pt x="565" y="151"/>
                  </a:cubicBezTo>
                  <a:cubicBezTo>
                    <a:pt x="587" y="152"/>
                    <a:pt x="604" y="171"/>
                    <a:pt x="603" y="193"/>
                  </a:cubicBezTo>
                  <a:cubicBezTo>
                    <a:pt x="603" y="195"/>
                    <a:pt x="603" y="195"/>
                    <a:pt x="603" y="195"/>
                  </a:cubicBezTo>
                  <a:cubicBezTo>
                    <a:pt x="603" y="197"/>
                    <a:pt x="603" y="215"/>
                    <a:pt x="609" y="233"/>
                  </a:cubicBezTo>
                  <a:cubicBezTo>
                    <a:pt x="609" y="235"/>
                    <a:pt x="610" y="236"/>
                    <a:pt x="610" y="238"/>
                  </a:cubicBezTo>
                  <a:cubicBezTo>
                    <a:pt x="611" y="237"/>
                    <a:pt x="611" y="236"/>
                    <a:pt x="612" y="236"/>
                  </a:cubicBezTo>
                  <a:cubicBezTo>
                    <a:pt x="635" y="202"/>
                    <a:pt x="635" y="152"/>
                    <a:pt x="606" y="133"/>
                  </a:cubicBezTo>
                  <a:cubicBezTo>
                    <a:pt x="586" y="121"/>
                    <a:pt x="556" y="117"/>
                    <a:pt x="527" y="131"/>
                  </a:cubicBezTo>
                  <a:cubicBezTo>
                    <a:pt x="523" y="123"/>
                    <a:pt x="516" y="116"/>
                    <a:pt x="507" y="113"/>
                  </a:cubicBezTo>
                  <a:cubicBezTo>
                    <a:pt x="181" y="2"/>
                    <a:pt x="181" y="2"/>
                    <a:pt x="181" y="2"/>
                  </a:cubicBezTo>
                  <a:cubicBezTo>
                    <a:pt x="180" y="2"/>
                    <a:pt x="178" y="1"/>
                    <a:pt x="176" y="1"/>
                  </a:cubicBezTo>
                  <a:cubicBezTo>
                    <a:pt x="173" y="0"/>
                    <a:pt x="170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6" y="231"/>
                    <a:pt x="166" y="231"/>
                    <a:pt x="166" y="231"/>
                  </a:cubicBezTo>
                  <a:lnTo>
                    <a:pt x="201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514"/>
            <p:cNvSpPr/>
            <p:nvPr>
              <p:custDataLst>
                <p:tags r:id="rId33"/>
              </p:custDataLst>
            </p:nvPr>
          </p:nvSpPr>
          <p:spPr bwMode="auto">
            <a:xfrm>
              <a:off x="15308" y="533"/>
              <a:ext cx="285" cy="70"/>
            </a:xfrm>
            <a:custGeom>
              <a:avLst/>
              <a:gdLst>
                <a:gd name="T0" fmla="*/ 97 w 114"/>
                <a:gd name="T1" fmla="*/ 28 h 28"/>
                <a:gd name="T2" fmla="*/ 114 w 114"/>
                <a:gd name="T3" fmla="*/ 0 h 28"/>
                <a:gd name="T4" fmla="*/ 0 w 114"/>
                <a:gd name="T5" fmla="*/ 12 h 28"/>
                <a:gd name="T6" fmla="*/ 0 w 114"/>
                <a:gd name="T7" fmla="*/ 28 h 28"/>
                <a:gd name="T8" fmla="*/ 97 w 11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8">
                  <a:moveTo>
                    <a:pt x="97" y="28"/>
                  </a:moveTo>
                  <a:lnTo>
                    <a:pt x="114" y="0"/>
                  </a:lnTo>
                  <a:lnTo>
                    <a:pt x="0" y="12"/>
                  </a:lnTo>
                  <a:lnTo>
                    <a:pt x="0" y="28"/>
                  </a:lnTo>
                  <a:lnTo>
                    <a:pt x="97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515"/>
            <p:cNvSpPr/>
            <p:nvPr>
              <p:custDataLst>
                <p:tags r:id="rId34"/>
              </p:custDataLst>
            </p:nvPr>
          </p:nvSpPr>
          <p:spPr bwMode="auto">
            <a:xfrm>
              <a:off x="15293" y="613"/>
              <a:ext cx="313" cy="218"/>
            </a:xfrm>
            <a:custGeom>
              <a:avLst/>
              <a:gdLst>
                <a:gd name="T0" fmla="*/ 11 w 227"/>
                <a:gd name="T1" fmla="*/ 0 h 157"/>
                <a:gd name="T2" fmla="*/ 11 w 227"/>
                <a:gd name="T3" fmla="*/ 38 h 157"/>
                <a:gd name="T4" fmla="*/ 79 w 227"/>
                <a:gd name="T5" fmla="*/ 146 h 157"/>
                <a:gd name="T6" fmla="*/ 187 w 227"/>
                <a:gd name="T7" fmla="*/ 78 h 157"/>
                <a:gd name="T8" fmla="*/ 187 w 227"/>
                <a:gd name="T9" fmla="*/ 39 h 157"/>
                <a:gd name="T10" fmla="*/ 227 w 227"/>
                <a:gd name="T11" fmla="*/ 39 h 157"/>
                <a:gd name="T12" fmla="*/ 187 w 227"/>
                <a:gd name="T13" fmla="*/ 0 h 157"/>
                <a:gd name="T14" fmla="*/ 11 w 227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157">
                  <a:moveTo>
                    <a:pt x="11" y="0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0" y="86"/>
                    <a:pt x="30" y="134"/>
                    <a:pt x="79" y="146"/>
                  </a:cubicBezTo>
                  <a:cubicBezTo>
                    <a:pt x="127" y="157"/>
                    <a:pt x="175" y="127"/>
                    <a:pt x="187" y="78"/>
                  </a:cubicBezTo>
                  <a:cubicBezTo>
                    <a:pt x="190" y="65"/>
                    <a:pt x="190" y="51"/>
                    <a:pt x="187" y="39"/>
                  </a:cubicBezTo>
                  <a:cubicBezTo>
                    <a:pt x="227" y="39"/>
                    <a:pt x="227" y="39"/>
                    <a:pt x="227" y="39"/>
                  </a:cubicBezTo>
                  <a:cubicBezTo>
                    <a:pt x="187" y="0"/>
                    <a:pt x="187" y="0"/>
                    <a:pt x="187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516"/>
            <p:cNvSpPr/>
            <p:nvPr>
              <p:custDataLst>
                <p:tags r:id="rId35"/>
              </p:custDataLst>
            </p:nvPr>
          </p:nvSpPr>
          <p:spPr bwMode="auto">
            <a:xfrm>
              <a:off x="15110" y="843"/>
              <a:ext cx="563" cy="1043"/>
            </a:xfrm>
            <a:custGeom>
              <a:avLst/>
              <a:gdLst>
                <a:gd name="T0" fmla="*/ 41 w 408"/>
                <a:gd name="T1" fmla="*/ 343 h 756"/>
                <a:gd name="T2" fmla="*/ 45 w 408"/>
                <a:gd name="T3" fmla="*/ 343 h 756"/>
                <a:gd name="T4" fmla="*/ 77 w 408"/>
                <a:gd name="T5" fmla="*/ 303 h 756"/>
                <a:gd name="T6" fmla="*/ 72 w 408"/>
                <a:gd name="T7" fmla="*/ 236 h 756"/>
                <a:gd name="T8" fmla="*/ 98 w 408"/>
                <a:gd name="T9" fmla="*/ 112 h 756"/>
                <a:gd name="T10" fmla="*/ 133 w 408"/>
                <a:gd name="T11" fmla="*/ 263 h 756"/>
                <a:gd name="T12" fmla="*/ 132 w 408"/>
                <a:gd name="T13" fmla="*/ 269 h 756"/>
                <a:gd name="T14" fmla="*/ 60 w 408"/>
                <a:gd name="T15" fmla="*/ 693 h 756"/>
                <a:gd name="T16" fmla="*/ 104 w 408"/>
                <a:gd name="T17" fmla="*/ 755 h 756"/>
                <a:gd name="T18" fmla="*/ 113 w 408"/>
                <a:gd name="T19" fmla="*/ 756 h 756"/>
                <a:gd name="T20" fmla="*/ 166 w 408"/>
                <a:gd name="T21" fmla="*/ 711 h 756"/>
                <a:gd name="T22" fmla="*/ 228 w 408"/>
                <a:gd name="T23" fmla="*/ 347 h 756"/>
                <a:gd name="T24" fmla="*/ 234 w 408"/>
                <a:gd name="T25" fmla="*/ 347 h 756"/>
                <a:gd name="T26" fmla="*/ 296 w 408"/>
                <a:gd name="T27" fmla="*/ 711 h 756"/>
                <a:gd name="T28" fmla="*/ 349 w 408"/>
                <a:gd name="T29" fmla="*/ 756 h 756"/>
                <a:gd name="T30" fmla="*/ 358 w 408"/>
                <a:gd name="T31" fmla="*/ 755 h 756"/>
                <a:gd name="T32" fmla="*/ 403 w 408"/>
                <a:gd name="T33" fmla="*/ 693 h 756"/>
                <a:gd name="T34" fmla="*/ 330 w 408"/>
                <a:gd name="T35" fmla="*/ 269 h 756"/>
                <a:gd name="T36" fmla="*/ 329 w 408"/>
                <a:gd name="T37" fmla="*/ 263 h 756"/>
                <a:gd name="T38" fmla="*/ 329 w 408"/>
                <a:gd name="T39" fmla="*/ 262 h 756"/>
                <a:gd name="T40" fmla="*/ 140 w 408"/>
                <a:gd name="T41" fmla="*/ 0 h 756"/>
                <a:gd name="T42" fmla="*/ 125 w 408"/>
                <a:gd name="T43" fmla="*/ 0 h 756"/>
                <a:gd name="T44" fmla="*/ 121 w 408"/>
                <a:gd name="T45" fmla="*/ 0 h 756"/>
                <a:gd name="T46" fmla="*/ 109 w 408"/>
                <a:gd name="T47" fmla="*/ 2 h 756"/>
                <a:gd name="T48" fmla="*/ 50 w 408"/>
                <a:gd name="T49" fmla="*/ 52 h 756"/>
                <a:gd name="T50" fmla="*/ 0 w 408"/>
                <a:gd name="T51" fmla="*/ 236 h 756"/>
                <a:gd name="T52" fmla="*/ 5 w 408"/>
                <a:gd name="T53" fmla="*/ 311 h 756"/>
                <a:gd name="T54" fmla="*/ 41 w 408"/>
                <a:gd name="T55" fmla="*/ 343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8" h="756">
                  <a:moveTo>
                    <a:pt x="41" y="343"/>
                  </a:moveTo>
                  <a:cubicBezTo>
                    <a:pt x="42" y="343"/>
                    <a:pt x="44" y="343"/>
                    <a:pt x="45" y="343"/>
                  </a:cubicBezTo>
                  <a:cubicBezTo>
                    <a:pt x="65" y="340"/>
                    <a:pt x="79" y="322"/>
                    <a:pt x="77" y="303"/>
                  </a:cubicBezTo>
                  <a:cubicBezTo>
                    <a:pt x="74" y="278"/>
                    <a:pt x="72" y="256"/>
                    <a:pt x="72" y="236"/>
                  </a:cubicBezTo>
                  <a:cubicBezTo>
                    <a:pt x="73" y="175"/>
                    <a:pt x="85" y="137"/>
                    <a:pt x="98" y="112"/>
                  </a:cubicBezTo>
                  <a:cubicBezTo>
                    <a:pt x="133" y="263"/>
                    <a:pt x="133" y="263"/>
                    <a:pt x="133" y="263"/>
                  </a:cubicBezTo>
                  <a:cubicBezTo>
                    <a:pt x="133" y="265"/>
                    <a:pt x="132" y="267"/>
                    <a:pt x="132" y="269"/>
                  </a:cubicBezTo>
                  <a:cubicBezTo>
                    <a:pt x="60" y="693"/>
                    <a:pt x="60" y="693"/>
                    <a:pt x="60" y="693"/>
                  </a:cubicBezTo>
                  <a:cubicBezTo>
                    <a:pt x="55" y="722"/>
                    <a:pt x="74" y="750"/>
                    <a:pt x="104" y="755"/>
                  </a:cubicBezTo>
                  <a:cubicBezTo>
                    <a:pt x="107" y="756"/>
                    <a:pt x="110" y="756"/>
                    <a:pt x="113" y="756"/>
                  </a:cubicBezTo>
                  <a:cubicBezTo>
                    <a:pt x="139" y="756"/>
                    <a:pt x="162" y="737"/>
                    <a:pt x="166" y="711"/>
                  </a:cubicBezTo>
                  <a:cubicBezTo>
                    <a:pt x="228" y="347"/>
                    <a:pt x="228" y="347"/>
                    <a:pt x="228" y="347"/>
                  </a:cubicBezTo>
                  <a:cubicBezTo>
                    <a:pt x="234" y="347"/>
                    <a:pt x="234" y="347"/>
                    <a:pt x="234" y="347"/>
                  </a:cubicBezTo>
                  <a:cubicBezTo>
                    <a:pt x="296" y="711"/>
                    <a:pt x="296" y="711"/>
                    <a:pt x="296" y="711"/>
                  </a:cubicBezTo>
                  <a:cubicBezTo>
                    <a:pt x="301" y="737"/>
                    <a:pt x="323" y="756"/>
                    <a:pt x="349" y="756"/>
                  </a:cubicBezTo>
                  <a:cubicBezTo>
                    <a:pt x="352" y="756"/>
                    <a:pt x="355" y="756"/>
                    <a:pt x="358" y="755"/>
                  </a:cubicBezTo>
                  <a:cubicBezTo>
                    <a:pt x="388" y="750"/>
                    <a:pt x="408" y="722"/>
                    <a:pt x="403" y="693"/>
                  </a:cubicBezTo>
                  <a:cubicBezTo>
                    <a:pt x="330" y="269"/>
                    <a:pt x="330" y="269"/>
                    <a:pt x="330" y="269"/>
                  </a:cubicBezTo>
                  <a:cubicBezTo>
                    <a:pt x="330" y="267"/>
                    <a:pt x="329" y="265"/>
                    <a:pt x="329" y="263"/>
                  </a:cubicBezTo>
                  <a:cubicBezTo>
                    <a:pt x="329" y="262"/>
                    <a:pt x="329" y="262"/>
                    <a:pt x="329" y="262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4" y="0"/>
                    <a:pt x="122" y="0"/>
                    <a:pt x="121" y="0"/>
                  </a:cubicBezTo>
                  <a:cubicBezTo>
                    <a:pt x="117" y="0"/>
                    <a:pt x="113" y="1"/>
                    <a:pt x="109" y="2"/>
                  </a:cubicBezTo>
                  <a:cubicBezTo>
                    <a:pt x="105" y="4"/>
                    <a:pt x="77" y="16"/>
                    <a:pt x="50" y="52"/>
                  </a:cubicBezTo>
                  <a:cubicBezTo>
                    <a:pt x="24" y="88"/>
                    <a:pt x="0" y="147"/>
                    <a:pt x="0" y="236"/>
                  </a:cubicBezTo>
                  <a:cubicBezTo>
                    <a:pt x="0" y="259"/>
                    <a:pt x="2" y="284"/>
                    <a:pt x="5" y="311"/>
                  </a:cubicBezTo>
                  <a:cubicBezTo>
                    <a:pt x="8" y="330"/>
                    <a:pt x="23" y="343"/>
                    <a:pt x="41" y="343"/>
                  </a:cubicBez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517"/>
            <p:cNvSpPr/>
            <p:nvPr>
              <p:custDataLst>
                <p:tags r:id="rId36"/>
              </p:custDataLst>
            </p:nvPr>
          </p:nvSpPr>
          <p:spPr bwMode="auto">
            <a:xfrm>
              <a:off x="16165" y="785"/>
              <a:ext cx="283" cy="283"/>
            </a:xfrm>
            <a:custGeom>
              <a:avLst/>
              <a:gdLst>
                <a:gd name="T0" fmla="*/ 56 w 205"/>
                <a:gd name="T1" fmla="*/ 180 h 206"/>
                <a:gd name="T2" fmla="*/ 180 w 205"/>
                <a:gd name="T3" fmla="*/ 149 h 206"/>
                <a:gd name="T4" fmla="*/ 149 w 205"/>
                <a:gd name="T5" fmla="*/ 26 h 206"/>
                <a:gd name="T6" fmla="*/ 26 w 205"/>
                <a:gd name="T7" fmla="*/ 56 h 206"/>
                <a:gd name="T8" fmla="*/ 56 w 205"/>
                <a:gd name="T9" fmla="*/ 18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206">
                  <a:moveTo>
                    <a:pt x="56" y="180"/>
                  </a:moveTo>
                  <a:cubicBezTo>
                    <a:pt x="98" y="206"/>
                    <a:pt x="154" y="192"/>
                    <a:pt x="180" y="149"/>
                  </a:cubicBezTo>
                  <a:cubicBezTo>
                    <a:pt x="205" y="107"/>
                    <a:pt x="192" y="52"/>
                    <a:pt x="149" y="26"/>
                  </a:cubicBezTo>
                  <a:cubicBezTo>
                    <a:pt x="107" y="0"/>
                    <a:pt x="51" y="14"/>
                    <a:pt x="26" y="56"/>
                  </a:cubicBezTo>
                  <a:cubicBezTo>
                    <a:pt x="0" y="99"/>
                    <a:pt x="13" y="154"/>
                    <a:pt x="56" y="180"/>
                  </a:cubicBez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518"/>
            <p:cNvSpPr/>
            <p:nvPr>
              <p:custDataLst>
                <p:tags r:id="rId37"/>
              </p:custDataLst>
            </p:nvPr>
          </p:nvSpPr>
          <p:spPr bwMode="auto">
            <a:xfrm>
              <a:off x="16218" y="1178"/>
              <a:ext cx="285" cy="285"/>
            </a:xfrm>
            <a:custGeom>
              <a:avLst/>
              <a:gdLst>
                <a:gd name="T0" fmla="*/ 85 w 206"/>
                <a:gd name="T1" fmla="*/ 34 h 206"/>
                <a:gd name="T2" fmla="*/ 93 w 206"/>
                <a:gd name="T3" fmla="*/ 33 h 206"/>
                <a:gd name="T4" fmla="*/ 132 w 206"/>
                <a:gd name="T5" fmla="*/ 65 h 206"/>
                <a:gd name="T6" fmla="*/ 101 w 206"/>
                <a:gd name="T7" fmla="*/ 112 h 206"/>
                <a:gd name="T8" fmla="*/ 48 w 206"/>
                <a:gd name="T9" fmla="*/ 118 h 206"/>
                <a:gd name="T10" fmla="*/ 47 w 206"/>
                <a:gd name="T11" fmla="*/ 118 h 206"/>
                <a:gd name="T12" fmla="*/ 13 w 206"/>
                <a:gd name="T13" fmla="*/ 115 h 206"/>
                <a:gd name="T14" fmla="*/ 0 w 206"/>
                <a:gd name="T15" fmla="*/ 159 h 206"/>
                <a:gd name="T16" fmla="*/ 159 w 206"/>
                <a:gd name="T17" fmla="*/ 206 h 206"/>
                <a:gd name="T18" fmla="*/ 206 w 206"/>
                <a:gd name="T19" fmla="*/ 47 h 206"/>
                <a:gd name="T20" fmla="*/ 47 w 206"/>
                <a:gd name="T21" fmla="*/ 0 h 206"/>
                <a:gd name="T22" fmla="*/ 36 w 206"/>
                <a:gd name="T23" fmla="*/ 37 h 206"/>
                <a:gd name="T24" fmla="*/ 48 w 206"/>
                <a:gd name="T25" fmla="*/ 38 h 206"/>
                <a:gd name="T26" fmla="*/ 85 w 206"/>
                <a:gd name="T27" fmla="*/ 3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06">
                  <a:moveTo>
                    <a:pt x="85" y="34"/>
                  </a:moveTo>
                  <a:cubicBezTo>
                    <a:pt x="88" y="33"/>
                    <a:pt x="90" y="33"/>
                    <a:pt x="93" y="33"/>
                  </a:cubicBezTo>
                  <a:cubicBezTo>
                    <a:pt x="112" y="33"/>
                    <a:pt x="128" y="46"/>
                    <a:pt x="132" y="65"/>
                  </a:cubicBezTo>
                  <a:cubicBezTo>
                    <a:pt x="137" y="87"/>
                    <a:pt x="123" y="108"/>
                    <a:pt x="101" y="112"/>
                  </a:cubicBezTo>
                  <a:cubicBezTo>
                    <a:pt x="82" y="116"/>
                    <a:pt x="64" y="118"/>
                    <a:pt x="48" y="118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35" y="118"/>
                    <a:pt x="24" y="117"/>
                    <a:pt x="13" y="11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9" y="206"/>
                    <a:pt x="159" y="206"/>
                    <a:pt x="159" y="206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40" y="38"/>
                    <a:pt x="44" y="38"/>
                    <a:pt x="48" y="38"/>
                  </a:cubicBezTo>
                  <a:cubicBezTo>
                    <a:pt x="59" y="38"/>
                    <a:pt x="71" y="37"/>
                    <a:pt x="85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519"/>
            <p:cNvSpPr/>
            <p:nvPr>
              <p:custDataLst>
                <p:tags r:id="rId38"/>
              </p:custDataLst>
            </p:nvPr>
          </p:nvSpPr>
          <p:spPr bwMode="auto">
            <a:xfrm>
              <a:off x="16078" y="1060"/>
              <a:ext cx="318" cy="270"/>
            </a:xfrm>
            <a:custGeom>
              <a:avLst/>
              <a:gdLst>
                <a:gd name="T0" fmla="*/ 64 w 229"/>
                <a:gd name="T1" fmla="*/ 37 h 196"/>
                <a:gd name="T2" fmla="*/ 64 w 229"/>
                <a:gd name="T3" fmla="*/ 35 h 196"/>
                <a:gd name="T4" fmla="*/ 64 w 229"/>
                <a:gd name="T5" fmla="*/ 35 h 196"/>
                <a:gd name="T6" fmla="*/ 64 w 229"/>
                <a:gd name="T7" fmla="*/ 35 h 196"/>
                <a:gd name="T8" fmla="*/ 34 w 229"/>
                <a:gd name="T9" fmla="*/ 1 h 196"/>
                <a:gd name="T10" fmla="*/ 0 w 229"/>
                <a:gd name="T11" fmla="*/ 31 h 196"/>
                <a:gd name="T12" fmla="*/ 0 w 229"/>
                <a:gd name="T13" fmla="*/ 31 h 196"/>
                <a:gd name="T14" fmla="*/ 0 w 229"/>
                <a:gd name="T15" fmla="*/ 37 h 196"/>
                <a:gd name="T16" fmla="*/ 20 w 229"/>
                <a:gd name="T17" fmla="*/ 124 h 196"/>
                <a:gd name="T18" fmla="*/ 67 w 229"/>
                <a:gd name="T19" fmla="*/ 174 h 196"/>
                <a:gd name="T20" fmla="*/ 148 w 229"/>
                <a:gd name="T21" fmla="*/ 196 h 196"/>
                <a:gd name="T22" fmla="*/ 149 w 229"/>
                <a:gd name="T23" fmla="*/ 196 h 196"/>
                <a:gd name="T24" fmla="*/ 200 w 229"/>
                <a:gd name="T25" fmla="*/ 190 h 196"/>
                <a:gd name="T26" fmla="*/ 225 w 229"/>
                <a:gd name="T27" fmla="*/ 153 h 196"/>
                <a:gd name="T28" fmla="*/ 188 w 229"/>
                <a:gd name="T29" fmla="*/ 128 h 196"/>
                <a:gd name="T30" fmla="*/ 149 w 229"/>
                <a:gd name="T31" fmla="*/ 132 h 196"/>
                <a:gd name="T32" fmla="*/ 101 w 229"/>
                <a:gd name="T33" fmla="*/ 120 h 196"/>
                <a:gd name="T34" fmla="*/ 70 w 229"/>
                <a:gd name="T35" fmla="*/ 77 h 196"/>
                <a:gd name="T36" fmla="*/ 64 w 229"/>
                <a:gd name="T37" fmla="*/ 3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9" h="196">
                  <a:moveTo>
                    <a:pt x="64" y="37"/>
                  </a:moveTo>
                  <a:cubicBezTo>
                    <a:pt x="64" y="36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5" y="17"/>
                    <a:pt x="51" y="2"/>
                    <a:pt x="34" y="1"/>
                  </a:cubicBezTo>
                  <a:cubicBezTo>
                    <a:pt x="16" y="0"/>
                    <a:pt x="1" y="14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4"/>
                    <a:pt x="0" y="37"/>
                  </a:cubicBezTo>
                  <a:cubicBezTo>
                    <a:pt x="0" y="51"/>
                    <a:pt x="1" y="87"/>
                    <a:pt x="20" y="124"/>
                  </a:cubicBezTo>
                  <a:cubicBezTo>
                    <a:pt x="30" y="142"/>
                    <a:pt x="45" y="161"/>
                    <a:pt x="67" y="174"/>
                  </a:cubicBezTo>
                  <a:cubicBezTo>
                    <a:pt x="88" y="188"/>
                    <a:pt x="116" y="196"/>
                    <a:pt x="148" y="196"/>
                  </a:cubicBezTo>
                  <a:cubicBezTo>
                    <a:pt x="148" y="196"/>
                    <a:pt x="149" y="196"/>
                    <a:pt x="149" y="196"/>
                  </a:cubicBezTo>
                  <a:cubicBezTo>
                    <a:pt x="165" y="196"/>
                    <a:pt x="182" y="194"/>
                    <a:pt x="200" y="190"/>
                  </a:cubicBezTo>
                  <a:cubicBezTo>
                    <a:pt x="218" y="187"/>
                    <a:pt x="229" y="170"/>
                    <a:pt x="225" y="153"/>
                  </a:cubicBezTo>
                  <a:cubicBezTo>
                    <a:pt x="222" y="135"/>
                    <a:pt x="205" y="124"/>
                    <a:pt x="188" y="128"/>
                  </a:cubicBezTo>
                  <a:cubicBezTo>
                    <a:pt x="173" y="131"/>
                    <a:pt x="160" y="132"/>
                    <a:pt x="149" y="132"/>
                  </a:cubicBezTo>
                  <a:cubicBezTo>
                    <a:pt x="126" y="132"/>
                    <a:pt x="111" y="127"/>
                    <a:pt x="101" y="120"/>
                  </a:cubicBezTo>
                  <a:cubicBezTo>
                    <a:pt x="85" y="110"/>
                    <a:pt x="76" y="94"/>
                    <a:pt x="70" y="77"/>
                  </a:cubicBezTo>
                  <a:cubicBezTo>
                    <a:pt x="65" y="60"/>
                    <a:pt x="64" y="43"/>
                    <a:pt x="64" y="37"/>
                  </a:cubicBezTo>
                  <a:close/>
                </a:path>
              </a:pathLst>
            </a:custGeom>
            <a:solidFill>
              <a:schemeClr val="lt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520"/>
            <p:cNvSpPr/>
            <p:nvPr>
              <p:custDataLst>
                <p:tags r:id="rId39"/>
              </p:custDataLst>
            </p:nvPr>
          </p:nvSpPr>
          <p:spPr bwMode="auto">
            <a:xfrm>
              <a:off x="16223" y="580"/>
              <a:ext cx="350" cy="290"/>
            </a:xfrm>
            <a:custGeom>
              <a:avLst/>
              <a:gdLst>
                <a:gd name="T0" fmla="*/ 14 w 252"/>
                <a:gd name="T1" fmla="*/ 117 h 210"/>
                <a:gd name="T2" fmla="*/ 19 w 252"/>
                <a:gd name="T3" fmla="*/ 110 h 210"/>
                <a:gd name="T4" fmla="*/ 14 w 252"/>
                <a:gd name="T5" fmla="*/ 67 h 210"/>
                <a:gd name="T6" fmla="*/ 49 w 252"/>
                <a:gd name="T7" fmla="*/ 95 h 210"/>
                <a:gd name="T8" fmla="*/ 54 w 252"/>
                <a:gd name="T9" fmla="*/ 96 h 210"/>
                <a:gd name="T10" fmla="*/ 58 w 252"/>
                <a:gd name="T11" fmla="*/ 93 h 210"/>
                <a:gd name="T12" fmla="*/ 90 w 252"/>
                <a:gd name="T13" fmla="*/ 24 h 210"/>
                <a:gd name="T14" fmla="*/ 103 w 252"/>
                <a:gd name="T15" fmla="*/ 82 h 210"/>
                <a:gd name="T16" fmla="*/ 107 w 252"/>
                <a:gd name="T17" fmla="*/ 87 h 210"/>
                <a:gd name="T18" fmla="*/ 112 w 252"/>
                <a:gd name="T19" fmla="*/ 86 h 210"/>
                <a:gd name="T20" fmla="*/ 167 w 252"/>
                <a:gd name="T21" fmla="*/ 44 h 210"/>
                <a:gd name="T22" fmla="*/ 153 w 252"/>
                <a:gd name="T23" fmla="*/ 106 h 210"/>
                <a:gd name="T24" fmla="*/ 154 w 252"/>
                <a:gd name="T25" fmla="*/ 111 h 210"/>
                <a:gd name="T26" fmla="*/ 159 w 252"/>
                <a:gd name="T27" fmla="*/ 113 h 210"/>
                <a:gd name="T28" fmla="*/ 228 w 252"/>
                <a:gd name="T29" fmla="*/ 104 h 210"/>
                <a:gd name="T30" fmla="*/ 176 w 252"/>
                <a:gd name="T31" fmla="*/ 153 h 210"/>
                <a:gd name="T32" fmla="*/ 175 w 252"/>
                <a:gd name="T33" fmla="*/ 159 h 210"/>
                <a:gd name="T34" fmla="*/ 178 w 252"/>
                <a:gd name="T35" fmla="*/ 163 h 210"/>
                <a:gd name="T36" fmla="*/ 228 w 252"/>
                <a:gd name="T37" fmla="*/ 183 h 210"/>
                <a:gd name="T38" fmla="*/ 184 w 252"/>
                <a:gd name="T39" fmla="*/ 199 h 210"/>
                <a:gd name="T40" fmla="*/ 181 w 252"/>
                <a:gd name="T41" fmla="*/ 206 h 210"/>
                <a:gd name="T42" fmla="*/ 186 w 252"/>
                <a:gd name="T43" fmla="*/ 210 h 210"/>
                <a:gd name="T44" fmla="*/ 188 w 252"/>
                <a:gd name="T45" fmla="*/ 210 h 210"/>
                <a:gd name="T46" fmla="*/ 188 w 252"/>
                <a:gd name="T47" fmla="*/ 210 h 210"/>
                <a:gd name="T48" fmla="*/ 247 w 252"/>
                <a:gd name="T49" fmla="*/ 190 h 210"/>
                <a:gd name="T50" fmla="*/ 251 w 252"/>
                <a:gd name="T51" fmla="*/ 184 h 210"/>
                <a:gd name="T52" fmla="*/ 248 w 252"/>
                <a:gd name="T53" fmla="*/ 178 h 210"/>
                <a:gd name="T54" fmla="*/ 191 w 252"/>
                <a:gd name="T55" fmla="*/ 155 h 210"/>
                <a:gd name="T56" fmla="*/ 249 w 252"/>
                <a:gd name="T57" fmla="*/ 100 h 210"/>
                <a:gd name="T58" fmla="*/ 251 w 252"/>
                <a:gd name="T59" fmla="*/ 93 h 210"/>
                <a:gd name="T60" fmla="*/ 244 w 252"/>
                <a:gd name="T61" fmla="*/ 90 h 210"/>
                <a:gd name="T62" fmla="*/ 166 w 252"/>
                <a:gd name="T63" fmla="*/ 100 h 210"/>
                <a:gd name="T64" fmla="*/ 182 w 252"/>
                <a:gd name="T65" fmla="*/ 31 h 210"/>
                <a:gd name="T66" fmla="*/ 180 w 252"/>
                <a:gd name="T67" fmla="*/ 25 h 210"/>
                <a:gd name="T68" fmla="*/ 173 w 252"/>
                <a:gd name="T69" fmla="*/ 25 h 210"/>
                <a:gd name="T70" fmla="*/ 112 w 252"/>
                <a:gd name="T71" fmla="*/ 70 h 210"/>
                <a:gd name="T72" fmla="*/ 98 w 252"/>
                <a:gd name="T73" fmla="*/ 4 h 210"/>
                <a:gd name="T74" fmla="*/ 92 w 252"/>
                <a:gd name="T75" fmla="*/ 0 h 210"/>
                <a:gd name="T76" fmla="*/ 86 w 252"/>
                <a:gd name="T77" fmla="*/ 3 h 210"/>
                <a:gd name="T78" fmla="*/ 50 w 252"/>
                <a:gd name="T79" fmla="*/ 81 h 210"/>
                <a:gd name="T80" fmla="*/ 10 w 252"/>
                <a:gd name="T81" fmla="*/ 48 h 210"/>
                <a:gd name="T82" fmla="*/ 4 w 252"/>
                <a:gd name="T83" fmla="*/ 48 h 210"/>
                <a:gd name="T84" fmla="*/ 0 w 252"/>
                <a:gd name="T85" fmla="*/ 54 h 210"/>
                <a:gd name="T86" fmla="*/ 7 w 252"/>
                <a:gd name="T87" fmla="*/ 112 h 210"/>
                <a:gd name="T88" fmla="*/ 14 w 252"/>
                <a:gd name="T89" fmla="*/ 11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2" h="210">
                  <a:moveTo>
                    <a:pt x="14" y="117"/>
                  </a:moveTo>
                  <a:cubicBezTo>
                    <a:pt x="17" y="116"/>
                    <a:pt x="19" y="114"/>
                    <a:pt x="19" y="110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0" y="96"/>
                    <a:pt x="52" y="96"/>
                    <a:pt x="54" y="96"/>
                  </a:cubicBezTo>
                  <a:cubicBezTo>
                    <a:pt x="55" y="96"/>
                    <a:pt x="57" y="94"/>
                    <a:pt x="58" y="9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84"/>
                    <a:pt x="105" y="86"/>
                    <a:pt x="107" y="87"/>
                  </a:cubicBezTo>
                  <a:cubicBezTo>
                    <a:pt x="109" y="87"/>
                    <a:pt x="111" y="87"/>
                    <a:pt x="112" y="86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53" y="106"/>
                    <a:pt x="153" y="106"/>
                    <a:pt x="153" y="106"/>
                  </a:cubicBezTo>
                  <a:cubicBezTo>
                    <a:pt x="152" y="107"/>
                    <a:pt x="153" y="109"/>
                    <a:pt x="154" y="111"/>
                  </a:cubicBezTo>
                  <a:cubicBezTo>
                    <a:pt x="156" y="112"/>
                    <a:pt x="158" y="113"/>
                    <a:pt x="159" y="113"/>
                  </a:cubicBezTo>
                  <a:cubicBezTo>
                    <a:pt x="228" y="104"/>
                    <a:pt x="228" y="104"/>
                    <a:pt x="228" y="104"/>
                  </a:cubicBezTo>
                  <a:cubicBezTo>
                    <a:pt x="176" y="153"/>
                    <a:pt x="176" y="153"/>
                    <a:pt x="176" y="153"/>
                  </a:cubicBezTo>
                  <a:cubicBezTo>
                    <a:pt x="175" y="154"/>
                    <a:pt x="174" y="157"/>
                    <a:pt x="175" y="159"/>
                  </a:cubicBezTo>
                  <a:cubicBezTo>
                    <a:pt x="175" y="160"/>
                    <a:pt x="176" y="162"/>
                    <a:pt x="178" y="163"/>
                  </a:cubicBezTo>
                  <a:cubicBezTo>
                    <a:pt x="228" y="183"/>
                    <a:pt x="228" y="183"/>
                    <a:pt x="228" y="183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81" y="200"/>
                    <a:pt x="180" y="203"/>
                    <a:pt x="181" y="206"/>
                  </a:cubicBezTo>
                  <a:cubicBezTo>
                    <a:pt x="182" y="209"/>
                    <a:pt x="184" y="210"/>
                    <a:pt x="186" y="210"/>
                  </a:cubicBezTo>
                  <a:cubicBezTo>
                    <a:pt x="187" y="210"/>
                    <a:pt x="188" y="210"/>
                    <a:pt x="188" y="210"/>
                  </a:cubicBezTo>
                  <a:cubicBezTo>
                    <a:pt x="188" y="210"/>
                    <a:pt x="188" y="210"/>
                    <a:pt x="188" y="210"/>
                  </a:cubicBezTo>
                  <a:cubicBezTo>
                    <a:pt x="247" y="190"/>
                    <a:pt x="247" y="190"/>
                    <a:pt x="247" y="190"/>
                  </a:cubicBezTo>
                  <a:cubicBezTo>
                    <a:pt x="250" y="189"/>
                    <a:pt x="251" y="187"/>
                    <a:pt x="251" y="184"/>
                  </a:cubicBezTo>
                  <a:cubicBezTo>
                    <a:pt x="251" y="182"/>
                    <a:pt x="250" y="179"/>
                    <a:pt x="248" y="178"/>
                  </a:cubicBezTo>
                  <a:cubicBezTo>
                    <a:pt x="191" y="155"/>
                    <a:pt x="191" y="155"/>
                    <a:pt x="191" y="155"/>
                  </a:cubicBezTo>
                  <a:cubicBezTo>
                    <a:pt x="249" y="100"/>
                    <a:pt x="249" y="100"/>
                    <a:pt x="249" y="100"/>
                  </a:cubicBezTo>
                  <a:cubicBezTo>
                    <a:pt x="251" y="98"/>
                    <a:pt x="252" y="95"/>
                    <a:pt x="251" y="93"/>
                  </a:cubicBezTo>
                  <a:cubicBezTo>
                    <a:pt x="250" y="91"/>
                    <a:pt x="247" y="89"/>
                    <a:pt x="244" y="90"/>
                  </a:cubicBezTo>
                  <a:cubicBezTo>
                    <a:pt x="166" y="100"/>
                    <a:pt x="166" y="100"/>
                    <a:pt x="166" y="100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3" y="28"/>
                    <a:pt x="182" y="26"/>
                    <a:pt x="180" y="25"/>
                  </a:cubicBezTo>
                  <a:cubicBezTo>
                    <a:pt x="178" y="23"/>
                    <a:pt x="175" y="23"/>
                    <a:pt x="173" y="25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7" y="2"/>
                    <a:pt x="95" y="0"/>
                    <a:pt x="92" y="0"/>
                  </a:cubicBezTo>
                  <a:cubicBezTo>
                    <a:pt x="90" y="0"/>
                    <a:pt x="87" y="1"/>
                    <a:pt x="86" y="3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47"/>
                    <a:pt x="6" y="46"/>
                    <a:pt x="4" y="48"/>
                  </a:cubicBezTo>
                  <a:cubicBezTo>
                    <a:pt x="1" y="49"/>
                    <a:pt x="0" y="51"/>
                    <a:pt x="0" y="5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5"/>
                    <a:pt x="10" y="117"/>
                    <a:pt x="14" y="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1142" tIns="35571" rIns="71142" bIns="35571" numCol="1" anchor="t" anchorCtr="0" compatLnSpc="1"/>
            <a:lstStyle/>
            <a:p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3" name="流程图: 摘录 142"/>
          <p:cNvSpPr/>
          <p:nvPr>
            <p:custDataLst>
              <p:tags r:id="rId40"/>
            </p:custDataLst>
          </p:nvPr>
        </p:nvSpPr>
        <p:spPr>
          <a:xfrm rot="11280000">
            <a:off x="10063600" y="4186174"/>
            <a:ext cx="227965" cy="206375"/>
          </a:xfrm>
          <a:prstGeom prst="flowChartExtract">
            <a:avLst/>
          </a:prstGeom>
          <a:noFill/>
          <a:ln>
            <a:solidFill>
              <a:srgbClr val="CB0B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流程图: 摘录 191"/>
          <p:cNvSpPr/>
          <p:nvPr>
            <p:custDataLst>
              <p:tags r:id="rId41"/>
            </p:custDataLst>
          </p:nvPr>
        </p:nvSpPr>
        <p:spPr>
          <a:xfrm rot="5400000">
            <a:off x="8911904" y="2621094"/>
            <a:ext cx="212090" cy="221615"/>
          </a:xfrm>
          <a:prstGeom prst="flowChartExtract">
            <a:avLst/>
          </a:prstGeom>
          <a:noFill/>
          <a:ln>
            <a:solidFill>
              <a:srgbClr val="FF8A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Shape 547"/>
          <p:cNvSpPr/>
          <p:nvPr/>
        </p:nvSpPr>
        <p:spPr>
          <a:xfrm>
            <a:off x="9868656" y="3590971"/>
            <a:ext cx="617855" cy="586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5"/>
                </a:moveTo>
                <a:cubicBezTo>
                  <a:pt x="21600" y="20227"/>
                  <a:pt x="20228" y="21600"/>
                  <a:pt x="18535" y="21600"/>
                </a:cubicBezTo>
                <a:lnTo>
                  <a:pt x="3065" y="21600"/>
                </a:lnTo>
                <a:cubicBezTo>
                  <a:pt x="1372" y="21600"/>
                  <a:pt x="0" y="20227"/>
                  <a:pt x="0" y="18535"/>
                </a:cubicBezTo>
                <a:lnTo>
                  <a:pt x="0" y="3065"/>
                </a:lnTo>
                <a:cubicBezTo>
                  <a:pt x="0" y="1372"/>
                  <a:pt x="1372" y="0"/>
                  <a:pt x="3065" y="0"/>
                </a:cubicBezTo>
                <a:lnTo>
                  <a:pt x="18535" y="0"/>
                </a:lnTo>
                <a:cubicBezTo>
                  <a:pt x="20228" y="0"/>
                  <a:pt x="21600" y="1372"/>
                  <a:pt x="21600" y="3065"/>
                </a:cubicBezTo>
                <a:cubicBezTo>
                  <a:pt x="21600" y="3065"/>
                  <a:pt x="21600" y="18535"/>
                  <a:pt x="21600" y="18535"/>
                </a:cubicBezTo>
                <a:close/>
              </a:path>
            </a:pathLst>
          </a:custGeom>
          <a:solidFill>
            <a:srgbClr val="CB0B0B"/>
          </a:solidFill>
          <a:ln w="12700" cap="flat">
            <a:noFill/>
            <a:miter lim="400000"/>
          </a:ln>
          <a:effectLst/>
        </p:spPr>
        <p:txBody>
          <a:bodyPr lIns="25071" tIns="25071" rIns="25071" bIns="25071" anchor="ctr"/>
          <a:lstStyle/>
          <a:p>
            <a:pPr defTabSz="247650" fontAlgn="auto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 panose="020B0502020104020203"/>
                <a:ea typeface="Gill Sans" panose="020B0502020104020203"/>
                <a:cs typeface="Gill Sans" panose="020B0502020104020203"/>
                <a:sym typeface="Gill Sans" panose="020B0502020104020203"/>
              </a:defRPr>
            </a:pPr>
            <a:endParaRPr sz="2800" noProof="1"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panose="020B0502020104020203"/>
              <a:sym typeface="Arial" panose="020B0604020202020204" pitchFamily="34" charset="0"/>
            </a:endParaRPr>
          </a:p>
        </p:txBody>
      </p:sp>
      <p:pic>
        <p:nvPicPr>
          <p:cNvPr id="194" name="图片 193" descr="3636058"/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027663" y="3677908"/>
            <a:ext cx="386080" cy="386080"/>
          </a:xfrm>
          <a:prstGeom prst="rect">
            <a:avLst/>
          </a:prstGeom>
        </p:spPr>
      </p:pic>
      <p:sp>
        <p:nvSpPr>
          <p:cNvPr id="195" name="Shape 530"/>
          <p:cNvSpPr/>
          <p:nvPr>
            <p:custDataLst>
              <p:tags r:id="rId44"/>
            </p:custDataLst>
          </p:nvPr>
        </p:nvSpPr>
        <p:spPr bwMode="auto">
          <a:xfrm>
            <a:off x="10589016" y="3625517"/>
            <a:ext cx="909379" cy="62299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fontAlgn="auto">
              <a:lnSpc>
                <a:spcPct val="110000"/>
              </a:lnSpc>
              <a:defRPr sz="1800"/>
            </a:pPr>
            <a:r>
              <a:rPr lang="zh-CN" sz="1600" b="1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Bold"/>
                <a:sym typeface="Arial" panose="020B0604020202020204" pitchFamily="34" charset="0"/>
              </a:rPr>
              <a:t>定点抓拍</a:t>
            </a:r>
            <a:endParaRPr sz="1600" b="1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old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消防设施</a:t>
            </a:r>
            <a:endParaRPr lang="zh-CN" sz="1040" kern="100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fontAlgn="auto">
              <a:lnSpc>
                <a:spcPct val="110000"/>
              </a:lnSpc>
              <a:defRPr sz="1800"/>
            </a:pPr>
            <a:r>
              <a:rPr lang="zh-CN" sz="1040" kern="100" noProof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消防</a:t>
            </a:r>
            <a:r>
              <a:rPr lang="zh-CN" sz="1040" kern="1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通道</a:t>
            </a:r>
            <a:endParaRPr lang="en-US" altLang="zh-CN" sz="1040" kern="100" noProof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6" name="文本框 143"/>
          <p:cNvSpPr txBox="1"/>
          <p:nvPr/>
        </p:nvSpPr>
        <p:spPr>
          <a:xfrm>
            <a:off x="4612005" y="3669665"/>
            <a:ext cx="3249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E84F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人机协同推动安保升级</a:t>
            </a:r>
            <a:endParaRPr lang="zh-CN" altLang="en-US" sz="2400" b="1">
              <a:solidFill>
                <a:srgbClr val="E84F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7" name="图片 196" descr="C:/Users/王振勇/AppData/Local/Temp/picturecompress_20211129215409/output_103.pngoutput_103"/>
          <p:cNvPicPr>
            <a:picLocks noChangeAspect="1"/>
          </p:cNvPicPr>
          <p:nvPr/>
        </p:nvPicPr>
        <p:blipFill>
          <a:blip r:embed="rId4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3670" y="3519170"/>
            <a:ext cx="234950" cy="662305"/>
          </a:xfrm>
          <a:prstGeom prst="rect">
            <a:avLst/>
          </a:prstGeom>
        </p:spPr>
      </p:pic>
      <p:sp>
        <p:nvSpPr>
          <p:cNvPr id="199" name="流程图: 摘录 198"/>
          <p:cNvSpPr/>
          <p:nvPr>
            <p:custDataLst>
              <p:tags r:id="rId46"/>
            </p:custDataLst>
          </p:nvPr>
        </p:nvSpPr>
        <p:spPr>
          <a:xfrm rot="16200000">
            <a:off x="8103553" y="5008166"/>
            <a:ext cx="212090" cy="221615"/>
          </a:xfrm>
          <a:prstGeom prst="flowChartExtract">
            <a:avLst/>
          </a:prstGeom>
          <a:noFill/>
          <a:ln>
            <a:solidFill>
              <a:srgbClr val="CB0B0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0" name="图片 19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71" y="4808938"/>
            <a:ext cx="573551" cy="570698"/>
          </a:xfrm>
          <a:prstGeom prst="rect">
            <a:avLst/>
          </a:prstGeom>
        </p:spPr>
      </p:pic>
      <p:pic>
        <p:nvPicPr>
          <p:cNvPr id="201" name="图片 20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85" y="4904603"/>
            <a:ext cx="327408" cy="327408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 flipH="1">
            <a:off x="4278630" y="3519170"/>
            <a:ext cx="241300" cy="69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31495" y="279400"/>
            <a:ext cx="6731000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人机协同的安保服务升级方案</a:t>
            </a:r>
            <a:endParaRPr lang="zh-CN" altLang="en-US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89230" y="5560695"/>
            <a:ext cx="11870690" cy="1176655"/>
          </a:xfrm>
          <a:prstGeom prst="rect">
            <a:avLst/>
          </a:prstGeom>
          <a:solidFill>
            <a:schemeClr val="accent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289560" y="5644515"/>
            <a:ext cx="11670665" cy="1009015"/>
          </a:xfrm>
          <a:prstGeom prst="roundRect">
            <a:avLst>
              <a:gd name="adj" fmla="val 3929"/>
            </a:avLst>
          </a:prstGeom>
          <a:noFill/>
          <a:ln>
            <a:solidFill>
              <a:schemeClr val="accent1">
                <a:shade val="50000"/>
                <a:alpha val="72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8"/>
          <p:cNvSpPr/>
          <p:nvPr>
            <p:custDataLst>
              <p:tags r:id="rId1"/>
            </p:custDataLst>
          </p:nvPr>
        </p:nvSpPr>
        <p:spPr bwMode="auto">
          <a:xfrm>
            <a:off x="3866743" y="1879466"/>
            <a:ext cx="2872978" cy="1633867"/>
          </a:xfrm>
          <a:custGeom>
            <a:avLst/>
            <a:gdLst/>
            <a:ahLst/>
            <a:cxnLst>
              <a:cxn ang="0">
                <a:pos x="5492" y="1876"/>
              </a:cxn>
              <a:cxn ang="0">
                <a:pos x="5426" y="1682"/>
              </a:cxn>
              <a:cxn ang="0">
                <a:pos x="5326" y="1506"/>
              </a:cxn>
              <a:cxn ang="0">
                <a:pos x="5198" y="1350"/>
              </a:cxn>
              <a:cxn ang="0">
                <a:pos x="5046" y="1220"/>
              </a:cxn>
              <a:cxn ang="0">
                <a:pos x="4874" y="1116"/>
              </a:cxn>
              <a:cxn ang="0">
                <a:pos x="4682" y="1042"/>
              </a:cxn>
              <a:cxn ang="0">
                <a:pos x="4476" y="1004"/>
              </a:cxn>
              <a:cxn ang="0">
                <a:pos x="4302" y="1002"/>
              </a:cxn>
              <a:cxn ang="0">
                <a:pos x="4184" y="898"/>
              </a:cxn>
              <a:cxn ang="0">
                <a:pos x="4060" y="694"/>
              </a:cxn>
              <a:cxn ang="0">
                <a:pos x="3908" y="512"/>
              </a:cxn>
              <a:cxn ang="0">
                <a:pos x="3732" y="352"/>
              </a:cxn>
              <a:cxn ang="0">
                <a:pos x="3534" y="218"/>
              </a:cxn>
              <a:cxn ang="0">
                <a:pos x="3316" y="114"/>
              </a:cxn>
              <a:cxn ang="0">
                <a:pos x="3084" y="42"/>
              </a:cxn>
              <a:cxn ang="0">
                <a:pos x="2838" y="4"/>
              </a:cxn>
              <a:cxn ang="0">
                <a:pos x="2630" y="2"/>
              </a:cxn>
              <a:cxn ang="0">
                <a:pos x="2318" y="46"/>
              </a:cxn>
              <a:cxn ang="0">
                <a:pos x="2026" y="146"/>
              </a:cxn>
              <a:cxn ang="0">
                <a:pos x="1764" y="296"/>
              </a:cxn>
              <a:cxn ang="0">
                <a:pos x="1532" y="490"/>
              </a:cxn>
              <a:cxn ang="0">
                <a:pos x="1340" y="724"/>
              </a:cxn>
              <a:cxn ang="0">
                <a:pos x="1194" y="988"/>
              </a:cxn>
              <a:cxn ang="0">
                <a:pos x="1096" y="1280"/>
              </a:cxn>
              <a:cxn ang="0">
                <a:pos x="1058" y="1514"/>
              </a:cxn>
              <a:cxn ang="0">
                <a:pos x="908" y="1500"/>
              </a:cxn>
              <a:cxn ang="0">
                <a:pos x="770" y="1510"/>
              </a:cxn>
              <a:cxn ang="0">
                <a:pos x="596" y="1556"/>
              </a:cxn>
              <a:cxn ang="0">
                <a:pos x="436" y="1632"/>
              </a:cxn>
              <a:cxn ang="0">
                <a:pos x="296" y="1736"/>
              </a:cxn>
              <a:cxn ang="0">
                <a:pos x="180" y="1864"/>
              </a:cxn>
              <a:cxn ang="0">
                <a:pos x="90" y="2014"/>
              </a:cxn>
              <a:cxn ang="0">
                <a:pos x="28" y="2182"/>
              </a:cxn>
              <a:cxn ang="0">
                <a:pos x="0" y="2362"/>
              </a:cxn>
              <a:cxn ang="0">
                <a:pos x="4" y="2500"/>
              </a:cxn>
              <a:cxn ang="0">
                <a:pos x="40" y="2678"/>
              </a:cxn>
              <a:cxn ang="0">
                <a:pos x="110" y="2840"/>
              </a:cxn>
              <a:cxn ang="0">
                <a:pos x="206" y="2986"/>
              </a:cxn>
              <a:cxn ang="0">
                <a:pos x="330" y="3108"/>
              </a:cxn>
              <a:cxn ang="0">
                <a:pos x="474" y="3206"/>
              </a:cxn>
              <a:cxn ang="0">
                <a:pos x="638" y="3276"/>
              </a:cxn>
              <a:cxn ang="0">
                <a:pos x="814" y="3312"/>
              </a:cxn>
              <a:cxn ang="0">
                <a:pos x="5486" y="3316"/>
              </a:cxn>
              <a:cxn ang="0">
                <a:pos x="5620" y="3302"/>
              </a:cxn>
              <a:cxn ang="0">
                <a:pos x="5746" y="3264"/>
              </a:cxn>
              <a:cxn ang="0">
                <a:pos x="5860" y="3202"/>
              </a:cxn>
              <a:cxn ang="0">
                <a:pos x="5958" y="3120"/>
              </a:cxn>
              <a:cxn ang="0">
                <a:pos x="6040" y="3022"/>
              </a:cxn>
              <a:cxn ang="0">
                <a:pos x="6102" y="2908"/>
              </a:cxn>
              <a:cxn ang="0">
                <a:pos x="6140" y="2782"/>
              </a:cxn>
              <a:cxn ang="0">
                <a:pos x="6154" y="2646"/>
              </a:cxn>
              <a:cxn ang="0">
                <a:pos x="6146" y="2548"/>
              </a:cxn>
              <a:cxn ang="0">
                <a:pos x="6116" y="2422"/>
              </a:cxn>
              <a:cxn ang="0">
                <a:pos x="6062" y="2308"/>
              </a:cxn>
              <a:cxn ang="0">
                <a:pos x="5988" y="2206"/>
              </a:cxn>
              <a:cxn ang="0">
                <a:pos x="5898" y="2120"/>
              </a:cxn>
              <a:cxn ang="0">
                <a:pos x="5792" y="2054"/>
              </a:cxn>
              <a:cxn ang="0">
                <a:pos x="5674" y="2006"/>
              </a:cxn>
              <a:cxn ang="0">
                <a:pos x="5546" y="1982"/>
              </a:cxn>
            </a:cxnLst>
            <a:rect l="0" t="0" r="r" b="b"/>
            <a:pathLst>
              <a:path w="6154" h="3316">
                <a:moveTo>
                  <a:pt x="5512" y="1980"/>
                </a:moveTo>
                <a:lnTo>
                  <a:pt x="5512" y="1980"/>
                </a:lnTo>
                <a:lnTo>
                  <a:pt x="5504" y="1928"/>
                </a:lnTo>
                <a:lnTo>
                  <a:pt x="5492" y="1876"/>
                </a:lnTo>
                <a:lnTo>
                  <a:pt x="5478" y="1826"/>
                </a:lnTo>
                <a:lnTo>
                  <a:pt x="5462" y="1778"/>
                </a:lnTo>
                <a:lnTo>
                  <a:pt x="5446" y="1730"/>
                </a:lnTo>
                <a:lnTo>
                  <a:pt x="5426" y="1682"/>
                </a:lnTo>
                <a:lnTo>
                  <a:pt x="5404" y="1636"/>
                </a:lnTo>
                <a:lnTo>
                  <a:pt x="5380" y="1592"/>
                </a:lnTo>
                <a:lnTo>
                  <a:pt x="5354" y="1548"/>
                </a:lnTo>
                <a:lnTo>
                  <a:pt x="5326" y="1506"/>
                </a:lnTo>
                <a:lnTo>
                  <a:pt x="5296" y="1466"/>
                </a:lnTo>
                <a:lnTo>
                  <a:pt x="5266" y="1426"/>
                </a:lnTo>
                <a:lnTo>
                  <a:pt x="5234" y="1388"/>
                </a:lnTo>
                <a:lnTo>
                  <a:pt x="5198" y="1350"/>
                </a:lnTo>
                <a:lnTo>
                  <a:pt x="5162" y="1316"/>
                </a:lnTo>
                <a:lnTo>
                  <a:pt x="5126" y="1282"/>
                </a:lnTo>
                <a:lnTo>
                  <a:pt x="5086" y="1250"/>
                </a:lnTo>
                <a:lnTo>
                  <a:pt x="5046" y="1220"/>
                </a:lnTo>
                <a:lnTo>
                  <a:pt x="5006" y="1190"/>
                </a:lnTo>
                <a:lnTo>
                  <a:pt x="4962" y="1164"/>
                </a:lnTo>
                <a:lnTo>
                  <a:pt x="4918" y="1138"/>
                </a:lnTo>
                <a:lnTo>
                  <a:pt x="4874" y="1116"/>
                </a:lnTo>
                <a:lnTo>
                  <a:pt x="4826" y="1094"/>
                </a:lnTo>
                <a:lnTo>
                  <a:pt x="4780" y="1074"/>
                </a:lnTo>
                <a:lnTo>
                  <a:pt x="4732" y="1058"/>
                </a:lnTo>
                <a:lnTo>
                  <a:pt x="4682" y="1042"/>
                </a:lnTo>
                <a:lnTo>
                  <a:pt x="4632" y="1030"/>
                </a:lnTo>
                <a:lnTo>
                  <a:pt x="4580" y="1020"/>
                </a:lnTo>
                <a:lnTo>
                  <a:pt x="4528" y="1010"/>
                </a:lnTo>
                <a:lnTo>
                  <a:pt x="4476" y="1004"/>
                </a:lnTo>
                <a:lnTo>
                  <a:pt x="4422" y="1002"/>
                </a:lnTo>
                <a:lnTo>
                  <a:pt x="4368" y="1000"/>
                </a:lnTo>
                <a:lnTo>
                  <a:pt x="4368" y="1000"/>
                </a:lnTo>
                <a:lnTo>
                  <a:pt x="4302" y="1002"/>
                </a:lnTo>
                <a:lnTo>
                  <a:pt x="4236" y="1008"/>
                </a:lnTo>
                <a:lnTo>
                  <a:pt x="4236" y="1008"/>
                </a:lnTo>
                <a:lnTo>
                  <a:pt x="4212" y="952"/>
                </a:lnTo>
                <a:lnTo>
                  <a:pt x="4184" y="898"/>
                </a:lnTo>
                <a:lnTo>
                  <a:pt x="4156" y="846"/>
                </a:lnTo>
                <a:lnTo>
                  <a:pt x="4126" y="794"/>
                </a:lnTo>
                <a:lnTo>
                  <a:pt x="4094" y="744"/>
                </a:lnTo>
                <a:lnTo>
                  <a:pt x="4060" y="694"/>
                </a:lnTo>
                <a:lnTo>
                  <a:pt x="4024" y="646"/>
                </a:lnTo>
                <a:lnTo>
                  <a:pt x="3988" y="600"/>
                </a:lnTo>
                <a:lnTo>
                  <a:pt x="3948" y="554"/>
                </a:lnTo>
                <a:lnTo>
                  <a:pt x="3908" y="512"/>
                </a:lnTo>
                <a:lnTo>
                  <a:pt x="3866" y="470"/>
                </a:lnTo>
                <a:lnTo>
                  <a:pt x="3822" y="428"/>
                </a:lnTo>
                <a:lnTo>
                  <a:pt x="3778" y="390"/>
                </a:lnTo>
                <a:lnTo>
                  <a:pt x="3732" y="352"/>
                </a:lnTo>
                <a:lnTo>
                  <a:pt x="3684" y="316"/>
                </a:lnTo>
                <a:lnTo>
                  <a:pt x="3636" y="282"/>
                </a:lnTo>
                <a:lnTo>
                  <a:pt x="3586" y="248"/>
                </a:lnTo>
                <a:lnTo>
                  <a:pt x="3534" y="218"/>
                </a:lnTo>
                <a:lnTo>
                  <a:pt x="3482" y="190"/>
                </a:lnTo>
                <a:lnTo>
                  <a:pt x="3428" y="162"/>
                </a:lnTo>
                <a:lnTo>
                  <a:pt x="3372" y="138"/>
                </a:lnTo>
                <a:lnTo>
                  <a:pt x="3316" y="114"/>
                </a:lnTo>
                <a:lnTo>
                  <a:pt x="3260" y="92"/>
                </a:lnTo>
                <a:lnTo>
                  <a:pt x="3202" y="74"/>
                </a:lnTo>
                <a:lnTo>
                  <a:pt x="3144" y="56"/>
                </a:lnTo>
                <a:lnTo>
                  <a:pt x="3084" y="42"/>
                </a:lnTo>
                <a:lnTo>
                  <a:pt x="3024" y="30"/>
                </a:lnTo>
                <a:lnTo>
                  <a:pt x="2962" y="18"/>
                </a:lnTo>
                <a:lnTo>
                  <a:pt x="2900" y="10"/>
                </a:lnTo>
                <a:lnTo>
                  <a:pt x="2838" y="4"/>
                </a:lnTo>
                <a:lnTo>
                  <a:pt x="2774" y="0"/>
                </a:lnTo>
                <a:lnTo>
                  <a:pt x="2710" y="0"/>
                </a:lnTo>
                <a:lnTo>
                  <a:pt x="2710" y="0"/>
                </a:lnTo>
                <a:lnTo>
                  <a:pt x="2630" y="2"/>
                </a:lnTo>
                <a:lnTo>
                  <a:pt x="2550" y="8"/>
                </a:lnTo>
                <a:lnTo>
                  <a:pt x="2472" y="16"/>
                </a:lnTo>
                <a:lnTo>
                  <a:pt x="2394" y="30"/>
                </a:lnTo>
                <a:lnTo>
                  <a:pt x="2318" y="46"/>
                </a:lnTo>
                <a:lnTo>
                  <a:pt x="2242" y="66"/>
                </a:lnTo>
                <a:lnTo>
                  <a:pt x="2168" y="90"/>
                </a:lnTo>
                <a:lnTo>
                  <a:pt x="2096" y="116"/>
                </a:lnTo>
                <a:lnTo>
                  <a:pt x="2026" y="146"/>
                </a:lnTo>
                <a:lnTo>
                  <a:pt x="1958" y="180"/>
                </a:lnTo>
                <a:lnTo>
                  <a:pt x="1892" y="216"/>
                </a:lnTo>
                <a:lnTo>
                  <a:pt x="1826" y="256"/>
                </a:lnTo>
                <a:lnTo>
                  <a:pt x="1764" y="296"/>
                </a:lnTo>
                <a:lnTo>
                  <a:pt x="1702" y="342"/>
                </a:lnTo>
                <a:lnTo>
                  <a:pt x="1644" y="388"/>
                </a:lnTo>
                <a:lnTo>
                  <a:pt x="1586" y="438"/>
                </a:lnTo>
                <a:lnTo>
                  <a:pt x="1532" y="490"/>
                </a:lnTo>
                <a:lnTo>
                  <a:pt x="1480" y="546"/>
                </a:lnTo>
                <a:lnTo>
                  <a:pt x="1432" y="602"/>
                </a:lnTo>
                <a:lnTo>
                  <a:pt x="1386" y="662"/>
                </a:lnTo>
                <a:lnTo>
                  <a:pt x="1340" y="724"/>
                </a:lnTo>
                <a:lnTo>
                  <a:pt x="1300" y="786"/>
                </a:lnTo>
                <a:lnTo>
                  <a:pt x="1262" y="852"/>
                </a:lnTo>
                <a:lnTo>
                  <a:pt x="1226" y="920"/>
                </a:lnTo>
                <a:lnTo>
                  <a:pt x="1194" y="988"/>
                </a:lnTo>
                <a:lnTo>
                  <a:pt x="1164" y="1058"/>
                </a:lnTo>
                <a:lnTo>
                  <a:pt x="1138" y="1132"/>
                </a:lnTo>
                <a:lnTo>
                  <a:pt x="1116" y="1204"/>
                </a:lnTo>
                <a:lnTo>
                  <a:pt x="1096" y="1280"/>
                </a:lnTo>
                <a:lnTo>
                  <a:pt x="1080" y="1356"/>
                </a:lnTo>
                <a:lnTo>
                  <a:pt x="1068" y="1434"/>
                </a:lnTo>
                <a:lnTo>
                  <a:pt x="1058" y="1514"/>
                </a:lnTo>
                <a:lnTo>
                  <a:pt x="1058" y="1514"/>
                </a:lnTo>
                <a:lnTo>
                  <a:pt x="1022" y="1508"/>
                </a:lnTo>
                <a:lnTo>
                  <a:pt x="984" y="1504"/>
                </a:lnTo>
                <a:lnTo>
                  <a:pt x="946" y="1500"/>
                </a:lnTo>
                <a:lnTo>
                  <a:pt x="908" y="1500"/>
                </a:lnTo>
                <a:lnTo>
                  <a:pt x="908" y="1500"/>
                </a:lnTo>
                <a:lnTo>
                  <a:pt x="860" y="1502"/>
                </a:lnTo>
                <a:lnTo>
                  <a:pt x="814" y="1504"/>
                </a:lnTo>
                <a:lnTo>
                  <a:pt x="770" y="1510"/>
                </a:lnTo>
                <a:lnTo>
                  <a:pt x="724" y="1518"/>
                </a:lnTo>
                <a:lnTo>
                  <a:pt x="680" y="1528"/>
                </a:lnTo>
                <a:lnTo>
                  <a:pt x="638" y="1540"/>
                </a:lnTo>
                <a:lnTo>
                  <a:pt x="596" y="1556"/>
                </a:lnTo>
                <a:lnTo>
                  <a:pt x="554" y="1572"/>
                </a:lnTo>
                <a:lnTo>
                  <a:pt x="514" y="1590"/>
                </a:lnTo>
                <a:lnTo>
                  <a:pt x="474" y="1610"/>
                </a:lnTo>
                <a:lnTo>
                  <a:pt x="436" y="1632"/>
                </a:lnTo>
                <a:lnTo>
                  <a:pt x="400" y="1656"/>
                </a:lnTo>
                <a:lnTo>
                  <a:pt x="364" y="1680"/>
                </a:lnTo>
                <a:lnTo>
                  <a:pt x="330" y="1708"/>
                </a:lnTo>
                <a:lnTo>
                  <a:pt x="296" y="1736"/>
                </a:lnTo>
                <a:lnTo>
                  <a:pt x="266" y="1766"/>
                </a:lnTo>
                <a:lnTo>
                  <a:pt x="236" y="1798"/>
                </a:lnTo>
                <a:lnTo>
                  <a:pt x="206" y="1830"/>
                </a:lnTo>
                <a:lnTo>
                  <a:pt x="180" y="1864"/>
                </a:lnTo>
                <a:lnTo>
                  <a:pt x="154" y="1900"/>
                </a:lnTo>
                <a:lnTo>
                  <a:pt x="130" y="1938"/>
                </a:lnTo>
                <a:lnTo>
                  <a:pt x="110" y="1976"/>
                </a:lnTo>
                <a:lnTo>
                  <a:pt x="90" y="2014"/>
                </a:lnTo>
                <a:lnTo>
                  <a:pt x="70" y="2054"/>
                </a:lnTo>
                <a:lnTo>
                  <a:pt x="54" y="2096"/>
                </a:lnTo>
                <a:lnTo>
                  <a:pt x="40" y="2138"/>
                </a:lnTo>
                <a:lnTo>
                  <a:pt x="28" y="2182"/>
                </a:lnTo>
                <a:lnTo>
                  <a:pt x="18" y="2224"/>
                </a:lnTo>
                <a:lnTo>
                  <a:pt x="10" y="2270"/>
                </a:lnTo>
                <a:lnTo>
                  <a:pt x="4" y="2316"/>
                </a:lnTo>
                <a:lnTo>
                  <a:pt x="0" y="2362"/>
                </a:lnTo>
                <a:lnTo>
                  <a:pt x="0" y="2408"/>
                </a:lnTo>
                <a:lnTo>
                  <a:pt x="0" y="2408"/>
                </a:lnTo>
                <a:lnTo>
                  <a:pt x="0" y="2454"/>
                </a:lnTo>
                <a:lnTo>
                  <a:pt x="4" y="2500"/>
                </a:lnTo>
                <a:lnTo>
                  <a:pt x="10" y="2546"/>
                </a:lnTo>
                <a:lnTo>
                  <a:pt x="18" y="2590"/>
                </a:lnTo>
                <a:lnTo>
                  <a:pt x="28" y="2634"/>
                </a:lnTo>
                <a:lnTo>
                  <a:pt x="40" y="2678"/>
                </a:lnTo>
                <a:lnTo>
                  <a:pt x="54" y="2720"/>
                </a:lnTo>
                <a:lnTo>
                  <a:pt x="70" y="2762"/>
                </a:lnTo>
                <a:lnTo>
                  <a:pt x="90" y="2802"/>
                </a:lnTo>
                <a:lnTo>
                  <a:pt x="110" y="2840"/>
                </a:lnTo>
                <a:lnTo>
                  <a:pt x="130" y="2878"/>
                </a:lnTo>
                <a:lnTo>
                  <a:pt x="154" y="2916"/>
                </a:lnTo>
                <a:lnTo>
                  <a:pt x="180" y="2952"/>
                </a:lnTo>
                <a:lnTo>
                  <a:pt x="206" y="2986"/>
                </a:lnTo>
                <a:lnTo>
                  <a:pt x="236" y="3018"/>
                </a:lnTo>
                <a:lnTo>
                  <a:pt x="266" y="3050"/>
                </a:lnTo>
                <a:lnTo>
                  <a:pt x="296" y="3080"/>
                </a:lnTo>
                <a:lnTo>
                  <a:pt x="330" y="3108"/>
                </a:lnTo>
                <a:lnTo>
                  <a:pt x="364" y="3136"/>
                </a:lnTo>
                <a:lnTo>
                  <a:pt x="400" y="3160"/>
                </a:lnTo>
                <a:lnTo>
                  <a:pt x="436" y="3184"/>
                </a:lnTo>
                <a:lnTo>
                  <a:pt x="474" y="3206"/>
                </a:lnTo>
                <a:lnTo>
                  <a:pt x="514" y="3226"/>
                </a:lnTo>
                <a:lnTo>
                  <a:pt x="554" y="3244"/>
                </a:lnTo>
                <a:lnTo>
                  <a:pt x="596" y="3260"/>
                </a:lnTo>
                <a:lnTo>
                  <a:pt x="638" y="3276"/>
                </a:lnTo>
                <a:lnTo>
                  <a:pt x="680" y="3288"/>
                </a:lnTo>
                <a:lnTo>
                  <a:pt x="724" y="3298"/>
                </a:lnTo>
                <a:lnTo>
                  <a:pt x="770" y="3306"/>
                </a:lnTo>
                <a:lnTo>
                  <a:pt x="814" y="3312"/>
                </a:lnTo>
                <a:lnTo>
                  <a:pt x="860" y="3314"/>
                </a:lnTo>
                <a:lnTo>
                  <a:pt x="908" y="3316"/>
                </a:lnTo>
                <a:lnTo>
                  <a:pt x="5486" y="3316"/>
                </a:lnTo>
                <a:lnTo>
                  <a:pt x="5486" y="3316"/>
                </a:lnTo>
                <a:lnTo>
                  <a:pt x="5520" y="3316"/>
                </a:lnTo>
                <a:lnTo>
                  <a:pt x="5554" y="3312"/>
                </a:lnTo>
                <a:lnTo>
                  <a:pt x="5588" y="3308"/>
                </a:lnTo>
                <a:lnTo>
                  <a:pt x="5620" y="3302"/>
                </a:lnTo>
                <a:lnTo>
                  <a:pt x="5652" y="3294"/>
                </a:lnTo>
                <a:lnTo>
                  <a:pt x="5684" y="3286"/>
                </a:lnTo>
                <a:lnTo>
                  <a:pt x="5716" y="3276"/>
                </a:lnTo>
                <a:lnTo>
                  <a:pt x="5746" y="3264"/>
                </a:lnTo>
                <a:lnTo>
                  <a:pt x="5776" y="3250"/>
                </a:lnTo>
                <a:lnTo>
                  <a:pt x="5804" y="3236"/>
                </a:lnTo>
                <a:lnTo>
                  <a:pt x="5832" y="3220"/>
                </a:lnTo>
                <a:lnTo>
                  <a:pt x="5860" y="3202"/>
                </a:lnTo>
                <a:lnTo>
                  <a:pt x="5886" y="3184"/>
                </a:lnTo>
                <a:lnTo>
                  <a:pt x="5910" y="3164"/>
                </a:lnTo>
                <a:lnTo>
                  <a:pt x="5934" y="3142"/>
                </a:lnTo>
                <a:lnTo>
                  <a:pt x="5958" y="3120"/>
                </a:lnTo>
                <a:lnTo>
                  <a:pt x="5980" y="3096"/>
                </a:lnTo>
                <a:lnTo>
                  <a:pt x="6002" y="3072"/>
                </a:lnTo>
                <a:lnTo>
                  <a:pt x="6022" y="3048"/>
                </a:lnTo>
                <a:lnTo>
                  <a:pt x="6040" y="3022"/>
                </a:lnTo>
                <a:lnTo>
                  <a:pt x="6058" y="2994"/>
                </a:lnTo>
                <a:lnTo>
                  <a:pt x="6074" y="2966"/>
                </a:lnTo>
                <a:lnTo>
                  <a:pt x="6088" y="2938"/>
                </a:lnTo>
                <a:lnTo>
                  <a:pt x="6102" y="2908"/>
                </a:lnTo>
                <a:lnTo>
                  <a:pt x="6114" y="2878"/>
                </a:lnTo>
                <a:lnTo>
                  <a:pt x="6124" y="2846"/>
                </a:lnTo>
                <a:lnTo>
                  <a:pt x="6134" y="2814"/>
                </a:lnTo>
                <a:lnTo>
                  <a:pt x="6140" y="2782"/>
                </a:lnTo>
                <a:lnTo>
                  <a:pt x="6146" y="2748"/>
                </a:lnTo>
                <a:lnTo>
                  <a:pt x="6150" y="2716"/>
                </a:lnTo>
                <a:lnTo>
                  <a:pt x="6154" y="2682"/>
                </a:lnTo>
                <a:lnTo>
                  <a:pt x="6154" y="2646"/>
                </a:lnTo>
                <a:lnTo>
                  <a:pt x="6154" y="2646"/>
                </a:lnTo>
                <a:lnTo>
                  <a:pt x="6154" y="2614"/>
                </a:lnTo>
                <a:lnTo>
                  <a:pt x="6150" y="2580"/>
                </a:lnTo>
                <a:lnTo>
                  <a:pt x="6146" y="2548"/>
                </a:lnTo>
                <a:lnTo>
                  <a:pt x="6142" y="2516"/>
                </a:lnTo>
                <a:lnTo>
                  <a:pt x="6134" y="2484"/>
                </a:lnTo>
                <a:lnTo>
                  <a:pt x="6126" y="2452"/>
                </a:lnTo>
                <a:lnTo>
                  <a:pt x="6116" y="2422"/>
                </a:lnTo>
                <a:lnTo>
                  <a:pt x="6104" y="2392"/>
                </a:lnTo>
                <a:lnTo>
                  <a:pt x="6092" y="2364"/>
                </a:lnTo>
                <a:lnTo>
                  <a:pt x="6078" y="2336"/>
                </a:lnTo>
                <a:lnTo>
                  <a:pt x="6062" y="2308"/>
                </a:lnTo>
                <a:lnTo>
                  <a:pt x="6046" y="2282"/>
                </a:lnTo>
                <a:lnTo>
                  <a:pt x="6028" y="2256"/>
                </a:lnTo>
                <a:lnTo>
                  <a:pt x="6008" y="2230"/>
                </a:lnTo>
                <a:lnTo>
                  <a:pt x="5988" y="2206"/>
                </a:lnTo>
                <a:lnTo>
                  <a:pt x="5968" y="2184"/>
                </a:lnTo>
                <a:lnTo>
                  <a:pt x="5946" y="2162"/>
                </a:lnTo>
                <a:lnTo>
                  <a:pt x="5922" y="2140"/>
                </a:lnTo>
                <a:lnTo>
                  <a:pt x="5898" y="2120"/>
                </a:lnTo>
                <a:lnTo>
                  <a:pt x="5872" y="2102"/>
                </a:lnTo>
                <a:lnTo>
                  <a:pt x="5846" y="2084"/>
                </a:lnTo>
                <a:lnTo>
                  <a:pt x="5820" y="2068"/>
                </a:lnTo>
                <a:lnTo>
                  <a:pt x="5792" y="2054"/>
                </a:lnTo>
                <a:lnTo>
                  <a:pt x="5764" y="2040"/>
                </a:lnTo>
                <a:lnTo>
                  <a:pt x="5734" y="2026"/>
                </a:lnTo>
                <a:lnTo>
                  <a:pt x="5704" y="2016"/>
                </a:lnTo>
                <a:lnTo>
                  <a:pt x="5674" y="2006"/>
                </a:lnTo>
                <a:lnTo>
                  <a:pt x="5642" y="1998"/>
                </a:lnTo>
                <a:lnTo>
                  <a:pt x="5612" y="1990"/>
                </a:lnTo>
                <a:lnTo>
                  <a:pt x="5578" y="1986"/>
                </a:lnTo>
                <a:lnTo>
                  <a:pt x="5546" y="1982"/>
                </a:lnTo>
                <a:lnTo>
                  <a:pt x="5512" y="1980"/>
                </a:lnTo>
                <a:lnTo>
                  <a:pt x="5512" y="1980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1145" tIns="35572" rIns="71145" bIns="35572" numCol="1" anchor="t" anchorCtr="0" compatLnSpc="1"/>
          <a:lstStyle/>
          <a:p>
            <a:pPr algn="ctr">
              <a:defRPr/>
            </a:pPr>
            <a:endParaRPr lang="en-US" altLang="zh-CN" sz="1400" b="1" noProof="1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1400" b="1" noProof="1">
                <a:solidFill>
                  <a:schemeClr val="tx1"/>
                </a:solidFill>
              </a:rPr>
              <a:t>     </a:t>
            </a:r>
            <a:endParaRPr lang="zh-CN" altLang="en-US" sz="1400" b="1" noProof="1">
              <a:solidFill>
                <a:schemeClr val="tx1"/>
              </a:solidFill>
            </a:endParaRPr>
          </a:p>
        </p:txBody>
      </p:sp>
      <p:sp>
        <p:nvSpPr>
          <p:cNvPr id="53" name="矩形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09657" y="1919600"/>
            <a:ext cx="1606694" cy="8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935" b="1" dirty="0"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消防检查</a:t>
            </a:r>
            <a:endParaRPr lang="zh-CN" altLang="en-US" sz="935" b="1" dirty="0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935" b="1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闯入告警</a:t>
            </a:r>
            <a:endParaRPr lang="zh-CN" altLang="en-US" sz="935" b="1" dirty="0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zh-CN" altLang="en-US" sz="935" b="1" dirty="0"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安全检查</a:t>
            </a:r>
            <a:endParaRPr lang="zh-CN" altLang="en-US" sz="935" b="1" dirty="0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zh-CN" sz="935" b="1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……</a:t>
            </a:r>
            <a:endParaRPr lang="en-US" altLang="zh-CN" sz="935" b="1" dirty="0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8979535" y="1710055"/>
            <a:ext cx="2426970" cy="3049930"/>
            <a:chOff x="14141" y="4463"/>
            <a:chExt cx="3430" cy="3570"/>
          </a:xfrm>
        </p:grpSpPr>
        <p:sp>
          <p:nvSpPr>
            <p:cNvPr id="55" name="is1ide-Rectangle: Rounded Corners 104"/>
            <p:cNvSpPr/>
            <p:nvPr/>
          </p:nvSpPr>
          <p:spPr>
            <a:xfrm>
              <a:off x="14141" y="4463"/>
              <a:ext cx="3430" cy="3570"/>
            </a:xfrm>
            <a:prstGeom prst="roundRect">
              <a:avLst>
                <a:gd name="adj" fmla="val 7494"/>
              </a:avLst>
            </a:prstGeom>
            <a:gradFill>
              <a:gsLst>
                <a:gs pos="0">
                  <a:schemeClr val="accent5">
                    <a:lumMod val="75000"/>
                    <a:alpha val="29000"/>
                  </a:schemeClr>
                </a:gs>
                <a:gs pos="100000">
                  <a:schemeClr val="accent5">
                    <a:lumMod val="75000"/>
                    <a:alpha val="26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71145" tIns="35572" rIns="71145" bIns="35572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buClrTx/>
                <a:buSzTx/>
                <a:buFontTx/>
              </a:pPr>
              <a:endParaRPr lang="en-US">
                <a:solidFill>
                  <a:schemeClr val="tx1"/>
                </a:solidFill>
                <a:cs typeface="+mn-ea"/>
                <a:sym typeface="+mn-ea"/>
              </a:endParaRPr>
            </a:p>
          </p:txBody>
        </p:sp>
        <p:sp>
          <p:nvSpPr>
            <p:cNvPr id="56" name="矩形 5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4458" y="4910"/>
              <a:ext cx="2776" cy="5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自动或手动控制机器人到指定点位确认问题</a:t>
              </a:r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7" name="矩形 2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4425" y="4542"/>
              <a:ext cx="185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现场应急处置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8" name="矩形 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425" y="5677"/>
              <a:ext cx="1853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事中闭环管理</a:t>
              </a:r>
              <a:endParaRPr lang="zh-CN" alt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59" name="矩形 3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4458" y="6015"/>
              <a:ext cx="2776" cy="5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远程喊话或远程对讲，实现现场问题远程处理</a:t>
              </a:r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>
              <p:custDataLst>
                <p:tags r:id="rId7"/>
              </p:custDataLst>
            </p:nvPr>
          </p:nvSpPr>
          <p:spPr>
            <a:xfrm>
              <a:off x="14423" y="6790"/>
              <a:ext cx="1825" cy="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b="1" kern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事后溯源分析</a:t>
              </a:r>
              <a:endParaRPr lang="zh-CN" altLang="en-US" sz="1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  <p:sp>
          <p:nvSpPr>
            <p:cNvPr id="61" name="矩形 3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457" y="7161"/>
              <a:ext cx="2776" cy="75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查看告警时巡逻机器人的拍照、录像记录便于后续翻查</a:t>
              </a:r>
              <a:endPara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pic>
        <p:nvPicPr>
          <p:cNvPr id="70" name="图片 69" descr="C:/Users/王振勇/AppData/Local/Temp/picturecompress_20211129215409/output_10.pngoutput_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200547" y="4218362"/>
            <a:ext cx="163535" cy="305331"/>
          </a:xfrm>
          <a:prstGeom prst="rect">
            <a:avLst/>
          </a:prstGeom>
        </p:spPr>
      </p:pic>
      <p:sp>
        <p:nvSpPr>
          <p:cNvPr id="71" name="右箭头 8"/>
          <p:cNvSpPr/>
          <p:nvPr>
            <p:custDataLst>
              <p:tags r:id="rId11"/>
            </p:custDataLst>
          </p:nvPr>
        </p:nvSpPr>
        <p:spPr>
          <a:xfrm>
            <a:off x="8444440" y="2612844"/>
            <a:ext cx="301379" cy="192191"/>
          </a:xfrm>
          <a:prstGeom prst="rightArrow">
            <a:avLst/>
          </a:prstGeom>
          <a:gradFill>
            <a:gsLst>
              <a:gs pos="0">
                <a:schemeClr val="accent2">
                  <a:shade val="51000"/>
                  <a:satMod val="130000"/>
                  <a:lumMod val="91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solidFill>
              <a:schemeClr val="accent2">
                <a:shade val="95000"/>
                <a:satMod val="105000"/>
              </a:schemeClr>
            </a:solidFill>
            <a:beve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</a:endParaRPr>
          </a:p>
        </p:txBody>
      </p:sp>
      <p:cxnSp>
        <p:nvCxnSpPr>
          <p:cNvPr id="72" name="直线箭头连接符 11"/>
          <p:cNvCxnSpPr/>
          <p:nvPr>
            <p:custDataLst>
              <p:tags r:id="rId12"/>
            </p:custDataLst>
          </p:nvPr>
        </p:nvCxnSpPr>
        <p:spPr>
          <a:xfrm flipV="1">
            <a:off x="2226255" y="2196057"/>
            <a:ext cx="2549973" cy="557901"/>
          </a:xfrm>
          <a:prstGeom prst="curvedConnector3">
            <a:avLst>
              <a:gd name="adj1" fmla="val 50000"/>
            </a:avLst>
          </a:prstGeom>
          <a:ln w="28575">
            <a:solidFill>
              <a:srgbClr val="00DD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21"/>
          <p:cNvSpPr txBox="1"/>
          <p:nvPr>
            <p:custDataLst>
              <p:tags r:id="rId13"/>
            </p:custDataLst>
          </p:nvPr>
        </p:nvSpPr>
        <p:spPr>
          <a:xfrm>
            <a:off x="4708525" y="3532188"/>
            <a:ext cx="11868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200" b="1" dirty="0">
                <a:solidFill>
                  <a:schemeClr val="tx1"/>
                </a:solidFill>
              </a:rPr>
              <a:t>机器人云平台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5" name="直线箭头连接符 11"/>
          <p:cNvCxnSpPr/>
          <p:nvPr>
            <p:custDataLst>
              <p:tags r:id="rId14"/>
            </p:custDataLst>
          </p:nvPr>
        </p:nvCxnSpPr>
        <p:spPr>
          <a:xfrm rot="5400000" flipV="1">
            <a:off x="5676991" y="2154165"/>
            <a:ext cx="645741" cy="612144"/>
          </a:xfrm>
          <a:prstGeom prst="curvedConnector3">
            <a:avLst>
              <a:gd name="adj1" fmla="val 50038"/>
            </a:avLst>
          </a:prstGeom>
          <a:ln w="28575">
            <a:solidFill>
              <a:srgbClr val="00DD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组合 85"/>
          <p:cNvGrpSpPr/>
          <p:nvPr/>
        </p:nvGrpSpPr>
        <p:grpSpPr>
          <a:xfrm>
            <a:off x="1677844" y="1801404"/>
            <a:ext cx="740288" cy="848411"/>
            <a:chOff x="2573" y="4419"/>
            <a:chExt cx="1744" cy="1828"/>
          </a:xfrm>
        </p:grpSpPr>
        <p:sp>
          <p:nvSpPr>
            <p:cNvPr id="88" name="等腰三角形 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573" y="4419"/>
              <a:ext cx="1633" cy="1320"/>
            </a:xfrm>
            <a:prstGeom prst="triangle">
              <a:avLst>
                <a:gd name="adj" fmla="val 50000"/>
              </a:avLst>
            </a:prstGeom>
            <a:solidFill>
              <a:srgbClr val="FEE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467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矩形 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59" y="4657"/>
              <a:ext cx="1260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80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endPara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矩形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662" y="5739"/>
              <a:ext cx="1655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935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声光警告</a:t>
              </a:r>
              <a:endParaRPr lang="zh-CN" altLang="en-US" sz="93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cxnSp>
        <p:nvCxnSpPr>
          <p:cNvPr id="91" name="直线箭头连接符 11"/>
          <p:cNvCxnSpPr>
            <a:endCxn id="99" idx="0"/>
          </p:cNvCxnSpPr>
          <p:nvPr>
            <p:custDataLst>
              <p:tags r:id="rId18"/>
            </p:custDataLst>
          </p:nvPr>
        </p:nvCxnSpPr>
        <p:spPr>
          <a:xfrm rot="10800000" flipV="1">
            <a:off x="3030731" y="3114624"/>
            <a:ext cx="2603220" cy="826074"/>
          </a:xfrm>
          <a:prstGeom prst="curvedConnector2">
            <a:avLst/>
          </a:prstGeom>
          <a:ln w="28575">
            <a:solidFill>
              <a:srgbClr val="FF8A2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85900" y="2778557"/>
            <a:ext cx="1234170" cy="65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35" b="1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远程控制</a:t>
            </a:r>
            <a:endParaRPr lang="zh-CN" altLang="en-US" sz="935" b="1" dirty="0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35" b="1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远程对讲</a:t>
            </a:r>
            <a:endParaRPr lang="zh-CN" altLang="en-US" sz="935" b="1" dirty="0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35" b="1" dirty="0"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事件确认     </a:t>
            </a:r>
            <a:endParaRPr lang="zh-CN" altLang="en-US" sz="935" b="1" dirty="0"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93" name="直线箭头连接符 11"/>
          <p:cNvCxnSpPr/>
          <p:nvPr>
            <p:custDataLst>
              <p:tags r:id="rId20"/>
            </p:custDataLst>
          </p:nvPr>
        </p:nvCxnSpPr>
        <p:spPr>
          <a:xfrm rot="10800000" flipV="1">
            <a:off x="2271709" y="2931616"/>
            <a:ext cx="2390018" cy="433993"/>
          </a:xfrm>
          <a:prstGeom prst="curvedConnector3">
            <a:avLst>
              <a:gd name="adj1" fmla="val 50000"/>
            </a:avLst>
          </a:prstGeom>
          <a:ln w="28575">
            <a:solidFill>
              <a:srgbClr val="FF8A2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>
            <p:custDataLst>
              <p:tags r:id="rId21"/>
            </p:custDataLst>
          </p:nvPr>
        </p:nvSpPr>
        <p:spPr>
          <a:xfrm>
            <a:off x="531495" y="5699760"/>
            <a:ext cx="11228705" cy="83883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865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   机器人智能识别各类异常情况，依托</a:t>
            </a:r>
            <a:r>
              <a:rPr lang="en-US" altLang="zh-CN" sz="1865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4G/5G</a:t>
            </a:r>
            <a:r>
              <a:rPr lang="zh-CN" altLang="en-US" sz="1865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网络上送至机器人云端平台，监控中心可在线处置并通过多种呈现方式推送警情，及时协同保安人员到现场处置，</a:t>
            </a:r>
            <a:r>
              <a:rPr lang="zh-CN" sz="1865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达到事中闭环处置、事后溯源分析的目的。</a:t>
            </a:r>
            <a:endParaRPr lang="zh-CN" sz="1865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5" name="Picture 12" descr="C:/Users/王振勇/AppData/Local/Temp/picturecompress_20211129215409/output_11.pngoutput_11"/>
          <p:cNvPicPr>
            <a:picLocks noChangeAspect="1" noChangeArrowheads="1"/>
          </p:cNvPicPr>
          <p:nvPr/>
        </p:nvPicPr>
        <p:blipFill rotWithShape="1">
          <a:blip r:embed="rId22"/>
          <a:srcRect/>
          <a:stretch>
            <a:fillRect/>
          </a:stretch>
        </p:blipFill>
        <p:spPr bwMode="auto">
          <a:xfrm>
            <a:off x="4614771" y="3278036"/>
            <a:ext cx="165631" cy="27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2" descr="C:/Users/王振勇/AppData/Local/Temp/picturecompress_20211129215409/output_12.pngoutput_12"/>
          <p:cNvPicPr>
            <a:picLocks noChangeAspect="1" noChangeArrowheads="1"/>
          </p:cNvPicPr>
          <p:nvPr/>
        </p:nvPicPr>
        <p:blipFill rotWithShape="1">
          <a:blip r:embed="rId22"/>
          <a:srcRect/>
          <a:stretch>
            <a:fillRect/>
          </a:stretch>
        </p:blipFill>
        <p:spPr bwMode="auto">
          <a:xfrm>
            <a:off x="4449259" y="3291870"/>
            <a:ext cx="165631" cy="27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图片 96" descr="C:/Users/王振勇/AppData/Local/Temp/picturecompress_20211129215409/output_13.pngoutput_1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45510" y="3314948"/>
            <a:ext cx="218629" cy="207421"/>
          </a:xfrm>
          <a:prstGeom prst="rect">
            <a:avLst/>
          </a:prstGeom>
        </p:spPr>
      </p:pic>
      <p:pic>
        <p:nvPicPr>
          <p:cNvPr id="98" name="图片 97" descr="C:/Users/王振勇/AppData/Local/Temp/picturecompress_20211129215409/output_14.pngoutput_1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50745" y="3338663"/>
            <a:ext cx="218629" cy="207421"/>
          </a:xfrm>
          <a:prstGeom prst="rect">
            <a:avLst/>
          </a:prstGeom>
        </p:spPr>
      </p:pic>
      <p:pic>
        <p:nvPicPr>
          <p:cNvPr id="99" name="图片 98" descr="C:/Users/王振勇/AppData/Local/Temp/picturecompress_20211129215409/output_15.pngoutput_1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40774" y="3940553"/>
            <a:ext cx="779138" cy="779138"/>
          </a:xfrm>
          <a:prstGeom prst="rect">
            <a:avLst/>
          </a:prstGeom>
        </p:spPr>
      </p:pic>
      <p:cxnSp>
        <p:nvCxnSpPr>
          <p:cNvPr id="100" name="直线箭头连接符 11"/>
          <p:cNvCxnSpPr>
            <a:stCxn id="99" idx="0"/>
          </p:cNvCxnSpPr>
          <p:nvPr>
            <p:custDataLst>
              <p:tags r:id="rId25"/>
            </p:custDataLst>
          </p:nvPr>
        </p:nvCxnSpPr>
        <p:spPr>
          <a:xfrm rot="16200000" flipV="1">
            <a:off x="2439337" y="3349445"/>
            <a:ext cx="522719" cy="660563"/>
          </a:xfrm>
          <a:prstGeom prst="curvedConnector2">
            <a:avLst/>
          </a:prstGeom>
          <a:ln w="28575">
            <a:solidFill>
              <a:srgbClr val="FF8A2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矩形 100"/>
          <p:cNvSpPr/>
          <p:nvPr/>
        </p:nvSpPr>
        <p:spPr>
          <a:xfrm>
            <a:off x="6896158" y="2671832"/>
            <a:ext cx="1021783" cy="19050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571" tIns="35571" rIns="35571" bIns="35571" numCol="1" spcCol="38100" rtlCol="0" anchor="ctr">
            <a:spAutoFit/>
          </a:bodyPr>
          <a:lstStyle/>
          <a:p>
            <a:pPr algn="ctr"/>
            <a:r>
              <a:rPr lang="zh-CN" altLang="en-US" sz="780" b="1" dirty="0">
                <a:solidFill>
                  <a:schemeClr val="tx1"/>
                </a:solidFill>
                <a:sym typeface="Wingdings" panose="05000000000000000000"/>
              </a:rPr>
              <a:t>人员告警</a:t>
            </a:r>
            <a:endParaRPr lang="zh-CN" altLang="en-US" sz="780" b="1" dirty="0">
              <a:solidFill>
                <a:schemeClr val="tx1"/>
              </a:solidFill>
              <a:sym typeface="Wingdings" panose="0500000000000000000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881286" y="3885785"/>
            <a:ext cx="1021783" cy="19050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571" tIns="35571" rIns="35571" bIns="35571" numCol="1" spcCol="38100" rtlCol="0" anchor="ctr">
            <a:spAutoFit/>
          </a:bodyPr>
          <a:lstStyle/>
          <a:p>
            <a:pPr algn="ctr"/>
            <a:r>
              <a:rPr lang="zh-CN" altLang="en-US" sz="780" b="1" dirty="0">
                <a:solidFill>
                  <a:schemeClr val="tx1"/>
                </a:solidFill>
                <a:sym typeface="Wingdings" panose="05000000000000000000"/>
              </a:rPr>
              <a:t>火灾告警</a:t>
            </a:r>
            <a:endParaRPr lang="zh-CN" altLang="en-US" sz="780" b="1" dirty="0">
              <a:solidFill>
                <a:schemeClr val="tx1"/>
              </a:solidFill>
              <a:sym typeface="Wingdings" panose="05000000000000000000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6635115" y="2855595"/>
            <a:ext cx="1685925" cy="1000125"/>
            <a:chOff x="9287737" y="4121620"/>
            <a:chExt cx="1993710" cy="1116008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26" cstate="email"/>
            <a:stretch>
              <a:fillRect/>
            </a:stretch>
          </p:blipFill>
          <p:spPr>
            <a:xfrm>
              <a:off x="9287737" y="4121620"/>
              <a:ext cx="1993710" cy="1116008"/>
            </a:xfrm>
            <a:prstGeom prst="rect">
              <a:avLst/>
            </a:prstGeom>
          </p:spPr>
        </p:pic>
        <p:pic>
          <p:nvPicPr>
            <p:cNvPr id="105" name="图片 104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28" cstate="email"/>
            <a:stretch>
              <a:fillRect/>
            </a:stretch>
          </p:blipFill>
          <p:spPr>
            <a:xfrm>
              <a:off x="9641615" y="4168747"/>
              <a:ext cx="1276039" cy="1061465"/>
            </a:xfrm>
            <a:prstGeom prst="round2DiagRect">
              <a:avLst/>
            </a:prstGeom>
          </p:spPr>
        </p:pic>
      </p:grpSp>
      <p:grpSp>
        <p:nvGrpSpPr>
          <p:cNvPr id="106" name="组合 105"/>
          <p:cNvGrpSpPr/>
          <p:nvPr/>
        </p:nvGrpSpPr>
        <p:grpSpPr>
          <a:xfrm>
            <a:off x="6656705" y="1734185"/>
            <a:ext cx="1671955" cy="962660"/>
            <a:chOff x="9287737" y="2809561"/>
            <a:chExt cx="1993710" cy="1116008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26" cstate="email"/>
            <a:stretch>
              <a:fillRect/>
            </a:stretch>
          </p:blipFill>
          <p:spPr>
            <a:xfrm>
              <a:off x="9287737" y="2809561"/>
              <a:ext cx="1993710" cy="1116008"/>
            </a:xfrm>
            <a:prstGeom prst="rect">
              <a:avLst/>
            </a:prstGeom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29" cstate="email"/>
            <a:stretch>
              <a:fillRect/>
            </a:stretch>
          </p:blipFill>
          <p:spPr>
            <a:xfrm>
              <a:off x="9664834" y="2826009"/>
              <a:ext cx="1325556" cy="1045018"/>
            </a:xfrm>
            <a:prstGeom prst="round2DiagRect">
              <a:avLst/>
            </a:prstGeom>
          </p:spPr>
        </p:pic>
      </p:grpSp>
      <p:cxnSp>
        <p:nvCxnSpPr>
          <p:cNvPr id="109" name="直线箭头连接符 11"/>
          <p:cNvCxnSpPr/>
          <p:nvPr>
            <p:custDataLst>
              <p:tags r:id="rId30"/>
            </p:custDataLst>
          </p:nvPr>
        </p:nvCxnSpPr>
        <p:spPr>
          <a:xfrm rot="10800000">
            <a:off x="5660193" y="2968382"/>
            <a:ext cx="674890" cy="83991"/>
          </a:xfrm>
          <a:prstGeom prst="curvedConnector3">
            <a:avLst>
              <a:gd name="adj1" fmla="val 49927"/>
            </a:avLst>
          </a:prstGeom>
          <a:ln w="28575">
            <a:solidFill>
              <a:srgbClr val="FF8A28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 109"/>
          <p:cNvSpPr/>
          <p:nvPr/>
        </p:nvSpPr>
        <p:spPr>
          <a:xfrm>
            <a:off x="6881452" y="4076762"/>
            <a:ext cx="1021783" cy="25527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571" tIns="35571" rIns="35571" bIns="35571" numCol="1" spcCol="38100" rtlCol="0" anchor="ctr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sym typeface="Wingdings" panose="05000000000000000000"/>
              </a:rPr>
              <a:t>监控中心</a:t>
            </a:r>
            <a:endParaRPr lang="zh-CN" altLang="en-US" sz="1200" b="1" dirty="0">
              <a:solidFill>
                <a:schemeClr val="tx1"/>
              </a:solidFill>
              <a:sym typeface="Wingdings" panose="0500000000000000000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2564111" y="4720822"/>
            <a:ext cx="1021783" cy="25527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571" tIns="35571" rIns="35571" bIns="35571" numCol="1" spcCol="38100" rtlCol="0" anchor="ctr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sym typeface="Wingdings" panose="05000000000000000000"/>
              </a:rPr>
              <a:t>安保人员</a:t>
            </a:r>
            <a:endParaRPr lang="zh-CN" altLang="en-US" sz="1200" b="1" dirty="0">
              <a:solidFill>
                <a:schemeClr val="tx1"/>
              </a:solidFill>
              <a:sym typeface="Wingdings" panose="0500000000000000000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1331595" y="3537585"/>
            <a:ext cx="1156970" cy="440055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571" tIns="35571" rIns="35571" bIns="35571" numCol="1" spcCol="38100" rtlCol="0" anchor="ctr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sym typeface="Wingdings" panose="05000000000000000000"/>
              </a:rPr>
              <a:t>安保巡逻机器人</a:t>
            </a:r>
            <a:endParaRPr lang="zh-CN" altLang="en-US" sz="1200" b="1" dirty="0">
              <a:solidFill>
                <a:schemeClr val="tx1"/>
              </a:solidFill>
              <a:sym typeface="Wingdings" panose="05000000000000000000"/>
            </a:endParaRPr>
          </a:p>
          <a:p>
            <a:pPr algn="ctr"/>
            <a:endParaRPr lang="en-US" altLang="zh-CN" sz="1200" b="1" dirty="0">
              <a:solidFill>
                <a:schemeClr val="tx1"/>
              </a:solidFill>
              <a:sym typeface="Wingdings" panose="0500000000000000000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6561894" y="1693993"/>
            <a:ext cx="59288" cy="2266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60">
              <a:solidFill>
                <a:schemeClr val="tx1"/>
              </a:solidFill>
            </a:endParaRPr>
          </a:p>
        </p:txBody>
      </p:sp>
      <p:pic>
        <p:nvPicPr>
          <p:cNvPr id="114" name="图片 113" descr="C:/Users/王振勇/AppData/Local/Temp/picturecompress_20211129215409/output_16.pngoutput_1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92506" y="2781225"/>
            <a:ext cx="964783" cy="545757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677670" y="2672080"/>
            <a:ext cx="361950" cy="918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39395"/>
            <a:ext cx="289560" cy="634365"/>
          </a:xfrm>
          <a:prstGeom prst="rect">
            <a:avLst/>
          </a:prstGeom>
          <a:solidFill>
            <a:srgbClr val="E84F07"/>
          </a:solidFill>
          <a:ln>
            <a:solidFill>
              <a:srgbClr val="E84E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31495" y="279400"/>
            <a:ext cx="8424545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indent="0" algn="l" defTabSz="914400">
              <a:buNone/>
              <a:defRPr/>
            </a:pPr>
            <a:r>
              <a:rPr lang="zh-CN" altLang="en-US" sz="3600" b="1" dirty="0" smtClean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管理</a:t>
            </a:r>
            <a:r>
              <a:rPr lang="zh-CN" altLang="en-US" sz="3600" b="1" dirty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者</a:t>
            </a:r>
            <a:r>
              <a:rPr lang="zh-CN" altLang="en-US" sz="3600" b="1" dirty="0" smtClean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远程</a:t>
            </a:r>
            <a:r>
              <a:rPr lang="zh-CN" altLang="en-US" sz="3600" b="1" dirty="0">
                <a:solidFill>
                  <a:srgbClr val="E84F07"/>
                </a:solidFill>
                <a:cs typeface="微软雅黑" panose="020B0503020204020204" pitchFamily="34" charset="-122"/>
                <a:sym typeface="Arial" panose="020B0604020202020204" pitchFamily="34" charset="0"/>
              </a:rPr>
              <a:t>控制</a:t>
            </a:r>
            <a:endParaRPr lang="zh-CN" altLang="en-US" sz="3600" b="1" dirty="0">
              <a:solidFill>
                <a:srgbClr val="E84F07"/>
              </a:solidFill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193675" y="5565140"/>
            <a:ext cx="11870690" cy="1176655"/>
          </a:xfrm>
          <a:prstGeom prst="rect">
            <a:avLst/>
          </a:prstGeom>
          <a:solidFill>
            <a:schemeClr val="accent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圆角矩形 123"/>
          <p:cNvSpPr/>
          <p:nvPr/>
        </p:nvSpPr>
        <p:spPr>
          <a:xfrm>
            <a:off x="289560" y="5644515"/>
            <a:ext cx="11670665" cy="1009015"/>
          </a:xfrm>
          <a:prstGeom prst="roundRect">
            <a:avLst>
              <a:gd name="adj" fmla="val 3929"/>
            </a:avLst>
          </a:prstGeom>
          <a:noFill/>
          <a:ln>
            <a:solidFill>
              <a:schemeClr val="accent1">
                <a:shade val="50000"/>
                <a:alpha val="72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TextBox 43"/>
          <p:cNvSpPr txBox="1"/>
          <p:nvPr/>
        </p:nvSpPr>
        <p:spPr>
          <a:xfrm>
            <a:off x="471170" y="5688330"/>
            <a:ext cx="113595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161415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管理人员下班后可以通过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手机端远程查看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写字楼内机器人巡逻的实时视频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，可以对机器人的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视角进行放大缩小，云台转动控制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选择巡逻路线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，控制机器人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一键到达到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指定的位置进行监控，便于管理人员实时了解写字楼内的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实时情况。</a:t>
            </a:r>
            <a:endParaRPr 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2126615" y="3079750"/>
            <a:ext cx="7379970" cy="2325370"/>
            <a:chOff x="2739" y="7127"/>
            <a:chExt cx="11622" cy="3662"/>
          </a:xfrm>
        </p:grpSpPr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91" y="7807"/>
              <a:ext cx="4990" cy="2337"/>
            </a:xfrm>
            <a:prstGeom prst="rect">
              <a:avLst/>
            </a:prstGeom>
          </p:spPr>
        </p:pic>
        <p:pic>
          <p:nvPicPr>
            <p:cNvPr id="128" name="图片 127" descr="手机-ckt-抠图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739" y="7127"/>
              <a:ext cx="11623" cy="3662"/>
            </a:xfrm>
            <a:prstGeom prst="rect">
              <a:avLst/>
            </a:prstGeom>
          </p:spPr>
        </p:pic>
      </p:grpSp>
      <p:grpSp>
        <p:nvGrpSpPr>
          <p:cNvPr id="129" name="组合 128"/>
          <p:cNvGrpSpPr/>
          <p:nvPr/>
        </p:nvGrpSpPr>
        <p:grpSpPr>
          <a:xfrm>
            <a:off x="1361440" y="653415"/>
            <a:ext cx="8820130" cy="2725420"/>
            <a:chOff x="2379" y="1713"/>
            <a:chExt cx="14335" cy="4716"/>
          </a:xfrm>
          <a:scene3d>
            <a:camera prst="perspectiveRelaxedModerately"/>
            <a:lightRig rig="threePt" dir="t"/>
          </a:scene3d>
        </p:grpSpPr>
        <p:sp>
          <p:nvSpPr>
            <p:cNvPr id="130" name="Shape 514"/>
            <p:cNvSpPr/>
            <p:nvPr>
              <p:custDataLst>
                <p:tags r:id="rId3"/>
              </p:custDataLst>
            </p:nvPr>
          </p:nvSpPr>
          <p:spPr>
            <a:xfrm flipH="1">
              <a:off x="2598" y="2025"/>
              <a:ext cx="2874" cy="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0" y="0"/>
                  </a:moveTo>
                  <a:lnTo>
                    <a:pt x="0" y="1790"/>
                  </a:lnTo>
                  <a:lnTo>
                    <a:pt x="3643" y="1790"/>
                  </a:lnTo>
                  <a:cubicBezTo>
                    <a:pt x="7802" y="1790"/>
                    <a:pt x="11571" y="2809"/>
                    <a:pt x="14305" y="4448"/>
                  </a:cubicBezTo>
                  <a:cubicBezTo>
                    <a:pt x="17038" y="6089"/>
                    <a:pt x="18717" y="8332"/>
                    <a:pt x="18717" y="10800"/>
                  </a:cubicBezTo>
                  <a:cubicBezTo>
                    <a:pt x="18717" y="13268"/>
                    <a:pt x="17038" y="15511"/>
                    <a:pt x="14305" y="17152"/>
                  </a:cubicBezTo>
                  <a:cubicBezTo>
                    <a:pt x="11571" y="18791"/>
                    <a:pt x="7802" y="19812"/>
                    <a:pt x="3643" y="19812"/>
                  </a:cubicBezTo>
                  <a:lnTo>
                    <a:pt x="0" y="19812"/>
                  </a:lnTo>
                  <a:lnTo>
                    <a:pt x="0" y="21600"/>
                  </a:lnTo>
                  <a:lnTo>
                    <a:pt x="3643" y="21600"/>
                  </a:lnTo>
                  <a:cubicBezTo>
                    <a:pt x="8569" y="21600"/>
                    <a:pt x="13055" y="20390"/>
                    <a:pt x="16308" y="18439"/>
                  </a:cubicBezTo>
                  <a:cubicBezTo>
                    <a:pt x="19563" y="16489"/>
                    <a:pt x="21600" y="13780"/>
                    <a:pt x="21599" y="10800"/>
                  </a:cubicBezTo>
                  <a:cubicBezTo>
                    <a:pt x="21600" y="7820"/>
                    <a:pt x="19563" y="5111"/>
                    <a:pt x="16308" y="3161"/>
                  </a:cubicBezTo>
                  <a:cubicBezTo>
                    <a:pt x="13055" y="1210"/>
                    <a:pt x="8569" y="0"/>
                    <a:pt x="36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lumMod val="75000"/>
              </a:schemeClr>
            </a:solidFill>
            <a:ln w="12700">
              <a:miter lim="400000"/>
            </a:ln>
          </p:spPr>
          <p:txBody>
            <a:bodyPr lIns="13608" tIns="13608" rIns="13608" bIns="13608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31" name="Shape 514"/>
            <p:cNvSpPr/>
            <p:nvPr>
              <p:custDataLst>
                <p:tags r:id="rId4"/>
              </p:custDataLst>
            </p:nvPr>
          </p:nvSpPr>
          <p:spPr>
            <a:xfrm>
              <a:off x="13645" y="2024"/>
              <a:ext cx="2679" cy="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0" y="0"/>
                  </a:moveTo>
                  <a:lnTo>
                    <a:pt x="0" y="1790"/>
                  </a:lnTo>
                  <a:lnTo>
                    <a:pt x="3643" y="1790"/>
                  </a:lnTo>
                  <a:cubicBezTo>
                    <a:pt x="7802" y="1790"/>
                    <a:pt x="11571" y="2809"/>
                    <a:pt x="14305" y="4448"/>
                  </a:cubicBezTo>
                  <a:cubicBezTo>
                    <a:pt x="17038" y="6089"/>
                    <a:pt x="18717" y="8332"/>
                    <a:pt x="18717" y="10800"/>
                  </a:cubicBezTo>
                  <a:cubicBezTo>
                    <a:pt x="18717" y="13268"/>
                    <a:pt x="17038" y="15511"/>
                    <a:pt x="14305" y="17152"/>
                  </a:cubicBezTo>
                  <a:cubicBezTo>
                    <a:pt x="11571" y="18791"/>
                    <a:pt x="7802" y="19812"/>
                    <a:pt x="3643" y="19812"/>
                  </a:cubicBezTo>
                  <a:lnTo>
                    <a:pt x="0" y="19812"/>
                  </a:lnTo>
                  <a:lnTo>
                    <a:pt x="0" y="21600"/>
                  </a:lnTo>
                  <a:lnTo>
                    <a:pt x="3643" y="21600"/>
                  </a:lnTo>
                  <a:cubicBezTo>
                    <a:pt x="8569" y="21600"/>
                    <a:pt x="13055" y="20390"/>
                    <a:pt x="16308" y="18439"/>
                  </a:cubicBezTo>
                  <a:cubicBezTo>
                    <a:pt x="19563" y="16489"/>
                    <a:pt x="21600" y="13780"/>
                    <a:pt x="21599" y="10800"/>
                  </a:cubicBezTo>
                  <a:cubicBezTo>
                    <a:pt x="21600" y="7820"/>
                    <a:pt x="19563" y="5111"/>
                    <a:pt x="16308" y="3161"/>
                  </a:cubicBezTo>
                  <a:cubicBezTo>
                    <a:pt x="13055" y="1210"/>
                    <a:pt x="8569" y="0"/>
                    <a:pt x="36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lumMod val="75000"/>
              </a:schemeClr>
            </a:solidFill>
            <a:ln w="12700">
              <a:miter lim="400000"/>
            </a:ln>
          </p:spPr>
          <p:txBody>
            <a:bodyPr lIns="13608" tIns="13608" rIns="13608" bIns="13608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32" name="Shape 515"/>
            <p:cNvSpPr/>
            <p:nvPr>
              <p:custDataLst>
                <p:tags r:id="rId5"/>
              </p:custDataLst>
            </p:nvPr>
          </p:nvSpPr>
          <p:spPr>
            <a:xfrm>
              <a:off x="5472" y="5784"/>
              <a:ext cx="4021" cy="339"/>
            </a:xfrm>
            <a:prstGeom prst="rect">
              <a:avLst/>
            </a:prstGeom>
            <a:solidFill>
              <a:schemeClr val="lt1">
                <a:lumMod val="75000"/>
              </a:schemeClr>
            </a:solidFill>
            <a:ln w="12700">
              <a:miter lim="400000"/>
            </a:ln>
          </p:spPr>
          <p:txBody>
            <a:bodyPr lIns="13608" tIns="13608" rIns="13608" bIns="13608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33" name="Shape 516"/>
            <p:cNvSpPr/>
            <p:nvPr>
              <p:custDataLst>
                <p:tags r:id="rId6"/>
              </p:custDataLst>
            </p:nvPr>
          </p:nvSpPr>
          <p:spPr>
            <a:xfrm>
              <a:off x="9493" y="5784"/>
              <a:ext cx="4162" cy="339"/>
            </a:xfrm>
            <a:prstGeom prst="rect">
              <a:avLst/>
            </a:prstGeom>
            <a:solidFill>
              <a:schemeClr val="lt1">
                <a:lumMod val="75000"/>
              </a:schemeClr>
            </a:solidFill>
            <a:ln w="12700">
              <a:miter lim="400000"/>
            </a:ln>
          </p:spPr>
          <p:txBody>
            <a:bodyPr lIns="13608" tIns="13608" rIns="13608" bIns="13608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34" name="Shape 518"/>
            <p:cNvSpPr/>
            <p:nvPr>
              <p:custDataLst>
                <p:tags r:id="rId7"/>
              </p:custDataLst>
            </p:nvPr>
          </p:nvSpPr>
          <p:spPr>
            <a:xfrm>
              <a:off x="5751" y="2024"/>
              <a:ext cx="3848" cy="339"/>
            </a:xfrm>
            <a:prstGeom prst="rect">
              <a:avLst/>
            </a:prstGeom>
            <a:solidFill>
              <a:schemeClr val="lt1">
                <a:lumMod val="75000"/>
              </a:schemeClr>
            </a:solidFill>
            <a:ln w="12700">
              <a:miter lim="400000"/>
            </a:ln>
          </p:spPr>
          <p:txBody>
            <a:bodyPr lIns="13608" tIns="13608" rIns="13608" bIns="13608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35" name="Shape 519"/>
            <p:cNvSpPr/>
            <p:nvPr>
              <p:custDataLst>
                <p:tags r:id="rId8"/>
              </p:custDataLst>
            </p:nvPr>
          </p:nvSpPr>
          <p:spPr>
            <a:xfrm>
              <a:off x="9589" y="2024"/>
              <a:ext cx="3881" cy="339"/>
            </a:xfrm>
            <a:prstGeom prst="rect">
              <a:avLst/>
            </a:prstGeom>
            <a:solidFill>
              <a:schemeClr val="lt1">
                <a:lumMod val="75000"/>
              </a:schemeClr>
            </a:solidFill>
            <a:ln w="12700">
              <a:miter lim="400000"/>
            </a:ln>
          </p:spPr>
          <p:txBody>
            <a:bodyPr lIns="13608" tIns="13608" rIns="13608" bIns="13608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36" name="Shape 531"/>
            <p:cNvSpPr/>
            <p:nvPr/>
          </p:nvSpPr>
          <p:spPr>
            <a:xfrm>
              <a:off x="12207" y="5503"/>
              <a:ext cx="976" cy="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4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4"/>
                  </a:cubicBezTo>
                  <a:cubicBezTo>
                    <a:pt x="21600" y="3064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CB0B0B"/>
            </a:solidFill>
            <a:ln w="12700" cap="flat">
              <a:noFill/>
              <a:miter lim="400000"/>
            </a:ln>
            <a:effectLst/>
          </p:spPr>
          <p:txBody>
            <a:bodyPr lIns="25071" tIns="25071" rIns="25071" bIns="25071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37" name="Shape 534"/>
            <p:cNvSpPr/>
            <p:nvPr/>
          </p:nvSpPr>
          <p:spPr>
            <a:xfrm>
              <a:off x="13000" y="1726"/>
              <a:ext cx="976" cy="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CB0B0B"/>
            </a:solidFill>
            <a:ln w="12700" cap="flat">
              <a:noFill/>
              <a:miter lim="400000"/>
            </a:ln>
            <a:effectLst/>
          </p:spPr>
          <p:txBody>
            <a:bodyPr lIns="25071" tIns="25071" rIns="25071" bIns="25071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38" name="Shape 537"/>
            <p:cNvSpPr/>
            <p:nvPr/>
          </p:nvSpPr>
          <p:spPr>
            <a:xfrm>
              <a:off x="5286" y="1713"/>
              <a:ext cx="974" cy="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CB0B0B"/>
            </a:solidFill>
            <a:ln w="12700" cap="flat">
              <a:noFill/>
              <a:miter lim="400000"/>
            </a:ln>
            <a:effectLst/>
          </p:spPr>
          <p:txBody>
            <a:bodyPr lIns="25071" tIns="25071" rIns="25071" bIns="25071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39" name="Shape 540"/>
            <p:cNvSpPr/>
            <p:nvPr/>
          </p:nvSpPr>
          <p:spPr>
            <a:xfrm>
              <a:off x="6531" y="5503"/>
              <a:ext cx="974" cy="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4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4"/>
                  </a:cubicBezTo>
                  <a:cubicBezTo>
                    <a:pt x="21600" y="3064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CB0B0B"/>
            </a:solidFill>
            <a:ln w="12700" cap="flat">
              <a:noFill/>
              <a:miter lim="400000"/>
            </a:ln>
            <a:effectLst/>
          </p:spPr>
          <p:txBody>
            <a:bodyPr lIns="25071" tIns="25071" rIns="25071" bIns="25071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40" name="Shape 543"/>
            <p:cNvSpPr/>
            <p:nvPr/>
          </p:nvSpPr>
          <p:spPr>
            <a:xfrm>
              <a:off x="9137" y="1713"/>
              <a:ext cx="973" cy="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8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8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CB0B0B"/>
            </a:solidFill>
            <a:ln w="12700" cap="flat">
              <a:noFill/>
              <a:miter lim="400000"/>
            </a:ln>
            <a:effectLst/>
          </p:spPr>
          <p:txBody>
            <a:bodyPr lIns="25071" tIns="25071" rIns="25071" bIns="25071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41" name="Shape 547"/>
            <p:cNvSpPr/>
            <p:nvPr/>
          </p:nvSpPr>
          <p:spPr>
            <a:xfrm>
              <a:off x="2379" y="3688"/>
              <a:ext cx="973" cy="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7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7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CB0B0B"/>
            </a:solidFill>
            <a:ln w="12700" cap="flat">
              <a:noFill/>
              <a:miter lim="400000"/>
            </a:ln>
            <a:effectLst/>
          </p:spPr>
          <p:txBody>
            <a:bodyPr lIns="25071" tIns="25071" rIns="25071" bIns="25071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42" name="流程图: 摘录 141"/>
            <p:cNvSpPr/>
            <p:nvPr>
              <p:custDataLst>
                <p:tags r:id="rId9"/>
              </p:custDataLst>
            </p:nvPr>
          </p:nvSpPr>
          <p:spPr>
            <a:xfrm rot="360000">
              <a:off x="2687" y="3345"/>
              <a:ext cx="359" cy="325"/>
            </a:xfrm>
            <a:prstGeom prst="flowChartExtract">
              <a:avLst/>
            </a:prstGeom>
            <a:noFill/>
            <a:ln>
              <a:solidFill>
                <a:srgbClr val="CB0B0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流程图: 摘录 142"/>
            <p:cNvSpPr/>
            <p:nvPr>
              <p:custDataLst>
                <p:tags r:id="rId10"/>
              </p:custDataLst>
            </p:nvPr>
          </p:nvSpPr>
          <p:spPr>
            <a:xfrm rot="5400000">
              <a:off x="6288" y="2020"/>
              <a:ext cx="334" cy="349"/>
            </a:xfrm>
            <a:prstGeom prst="flowChartExtract">
              <a:avLst/>
            </a:prstGeom>
            <a:noFill/>
            <a:ln>
              <a:solidFill>
                <a:srgbClr val="CB0B0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流程图: 摘录 143"/>
            <p:cNvSpPr/>
            <p:nvPr>
              <p:custDataLst>
                <p:tags r:id="rId11"/>
              </p:custDataLst>
            </p:nvPr>
          </p:nvSpPr>
          <p:spPr>
            <a:xfrm rot="5400000">
              <a:off x="10135" y="2022"/>
              <a:ext cx="334" cy="349"/>
            </a:xfrm>
            <a:prstGeom prst="flowChartExtract">
              <a:avLst/>
            </a:prstGeom>
            <a:noFill/>
            <a:ln>
              <a:solidFill>
                <a:srgbClr val="CB0B0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流程图: 摘录 144"/>
            <p:cNvSpPr/>
            <p:nvPr>
              <p:custDataLst>
                <p:tags r:id="rId12"/>
              </p:custDataLst>
            </p:nvPr>
          </p:nvSpPr>
          <p:spPr>
            <a:xfrm rot="5400000">
              <a:off x="13993" y="2022"/>
              <a:ext cx="334" cy="349"/>
            </a:xfrm>
            <a:prstGeom prst="flowChartExtract">
              <a:avLst/>
            </a:prstGeom>
            <a:noFill/>
            <a:ln>
              <a:solidFill>
                <a:srgbClr val="CB0B0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流程图: 摘录 145"/>
            <p:cNvSpPr/>
            <p:nvPr>
              <p:custDataLst>
                <p:tags r:id="rId13"/>
              </p:custDataLst>
            </p:nvPr>
          </p:nvSpPr>
          <p:spPr>
            <a:xfrm rot="16200000">
              <a:off x="11847" y="5783"/>
              <a:ext cx="334" cy="349"/>
            </a:xfrm>
            <a:prstGeom prst="flowChartExtract">
              <a:avLst/>
            </a:prstGeom>
            <a:noFill/>
            <a:ln>
              <a:solidFill>
                <a:srgbClr val="CB0B0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流程图: 摘录 146"/>
            <p:cNvSpPr/>
            <p:nvPr>
              <p:custDataLst>
                <p:tags r:id="rId14"/>
              </p:custDataLst>
            </p:nvPr>
          </p:nvSpPr>
          <p:spPr>
            <a:xfrm rot="16200000">
              <a:off x="6168" y="5770"/>
              <a:ext cx="334" cy="349"/>
            </a:xfrm>
            <a:prstGeom prst="flowChartExtract">
              <a:avLst/>
            </a:prstGeom>
            <a:noFill/>
            <a:ln>
              <a:solidFill>
                <a:srgbClr val="CB0B0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8" name="组合 147"/>
            <p:cNvGrpSpPr/>
            <p:nvPr/>
          </p:nvGrpSpPr>
          <p:grpSpPr>
            <a:xfrm>
              <a:off x="5472" y="1981"/>
              <a:ext cx="588" cy="454"/>
              <a:chOff x="5964" y="5719"/>
              <a:chExt cx="785" cy="682"/>
            </a:xfrm>
          </p:grpSpPr>
          <p:sp>
            <p:nvSpPr>
              <p:cNvPr id="225" name="Freeform 237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5964" y="5719"/>
                <a:ext cx="464" cy="682"/>
              </a:xfrm>
              <a:custGeom>
                <a:avLst/>
                <a:gdLst>
                  <a:gd name="T0" fmla="*/ 36 w 139"/>
                  <a:gd name="T1" fmla="*/ 55 h 205"/>
                  <a:gd name="T2" fmla="*/ 0 w 139"/>
                  <a:gd name="T3" fmla="*/ 91 h 205"/>
                  <a:gd name="T4" fmla="*/ 0 w 139"/>
                  <a:gd name="T5" fmla="*/ 113 h 205"/>
                  <a:gd name="T6" fmla="*/ 36 w 139"/>
                  <a:gd name="T7" fmla="*/ 150 h 205"/>
                  <a:gd name="T8" fmla="*/ 54 w 139"/>
                  <a:gd name="T9" fmla="*/ 150 h 205"/>
                  <a:gd name="T10" fmla="*/ 139 w 139"/>
                  <a:gd name="T11" fmla="*/ 205 h 205"/>
                  <a:gd name="T12" fmla="*/ 139 w 139"/>
                  <a:gd name="T13" fmla="*/ 0 h 205"/>
                  <a:gd name="T14" fmla="*/ 54 w 139"/>
                  <a:gd name="T15" fmla="*/ 55 h 205"/>
                  <a:gd name="T16" fmla="*/ 36 w 139"/>
                  <a:gd name="T17" fmla="*/ 5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05">
                    <a:moveTo>
                      <a:pt x="36" y="55"/>
                    </a:moveTo>
                    <a:cubicBezTo>
                      <a:pt x="16" y="55"/>
                      <a:pt x="0" y="71"/>
                      <a:pt x="0" y="9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34"/>
                      <a:pt x="16" y="150"/>
                      <a:pt x="36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139" y="205"/>
                      <a:pt x="139" y="205"/>
                      <a:pt x="139" y="205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54" y="55"/>
                      <a:pt x="54" y="55"/>
                      <a:pt x="54" y="55"/>
                    </a:cubicBezTo>
                    <a:lnTo>
                      <a:pt x="36" y="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71142" tIns="35571" rIns="71142" bIns="3557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238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6477" y="5929"/>
                <a:ext cx="97" cy="233"/>
              </a:xfrm>
              <a:custGeom>
                <a:avLst/>
                <a:gdLst>
                  <a:gd name="T0" fmla="*/ 29 w 29"/>
                  <a:gd name="T1" fmla="*/ 35 h 70"/>
                  <a:gd name="T2" fmla="*/ 0 w 29"/>
                  <a:gd name="T3" fmla="*/ 0 h 70"/>
                  <a:gd name="T4" fmla="*/ 0 w 29"/>
                  <a:gd name="T5" fmla="*/ 70 h 70"/>
                  <a:gd name="T6" fmla="*/ 29 w 29"/>
                  <a:gd name="T7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70">
                    <a:moveTo>
                      <a:pt x="29" y="35"/>
                    </a:moveTo>
                    <a:cubicBezTo>
                      <a:pt x="29" y="17"/>
                      <a:pt x="14" y="3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4" y="67"/>
                      <a:pt x="29" y="53"/>
                      <a:pt x="29" y="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71142" tIns="35571" rIns="71142" bIns="3557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239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6477" y="5723"/>
                <a:ext cx="273" cy="644"/>
              </a:xfrm>
              <a:custGeom>
                <a:avLst/>
                <a:gdLst>
                  <a:gd name="T0" fmla="*/ 0 w 82"/>
                  <a:gd name="T1" fmla="*/ 0 h 194"/>
                  <a:gd name="T2" fmla="*/ 0 w 82"/>
                  <a:gd name="T3" fmla="*/ 23 h 194"/>
                  <a:gd name="T4" fmla="*/ 55 w 82"/>
                  <a:gd name="T5" fmla="*/ 97 h 194"/>
                  <a:gd name="T6" fmla="*/ 0 w 82"/>
                  <a:gd name="T7" fmla="*/ 171 h 194"/>
                  <a:gd name="T8" fmla="*/ 0 w 82"/>
                  <a:gd name="T9" fmla="*/ 194 h 194"/>
                  <a:gd name="T10" fmla="*/ 82 w 82"/>
                  <a:gd name="T11" fmla="*/ 97 h 194"/>
                  <a:gd name="T12" fmla="*/ 0 w 82"/>
                  <a:gd name="T1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94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29" y="33"/>
                      <a:pt x="55" y="62"/>
                      <a:pt x="55" y="97"/>
                    </a:cubicBezTo>
                    <a:cubicBezTo>
                      <a:pt x="55" y="132"/>
                      <a:pt x="29" y="161"/>
                      <a:pt x="0" y="171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43" y="186"/>
                      <a:pt x="82" y="146"/>
                      <a:pt x="82" y="97"/>
                    </a:cubicBezTo>
                    <a:cubicBezTo>
                      <a:pt x="82" y="48"/>
                      <a:pt x="43" y="8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vert="horz" wrap="square" lIns="71142" tIns="35571" rIns="71142" bIns="35571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49" name="图片 148" descr="C:/Users/王振勇/AppData/Local/Temp/picturecompress_20211129215409/output_99.pngoutput_99"/>
            <p:cNvPicPr>
              <a:picLocks noChangeAspect="1"/>
            </p:cNvPicPr>
            <p:nvPr/>
          </p:nvPicPr>
          <p:blipFill>
            <a:blip r:embed="rId18">
              <a:lum bright="70000" contrast="-70000"/>
            </a:blip>
            <a:stretch>
              <a:fillRect/>
            </a:stretch>
          </p:blipFill>
          <p:spPr>
            <a:xfrm>
              <a:off x="2751" y="4097"/>
              <a:ext cx="450" cy="419"/>
            </a:xfrm>
            <a:prstGeom prst="rect">
              <a:avLst/>
            </a:prstGeom>
          </p:spPr>
        </p:pic>
        <p:grpSp>
          <p:nvGrpSpPr>
            <p:cNvPr id="150" name="组合 149"/>
            <p:cNvGrpSpPr/>
            <p:nvPr/>
          </p:nvGrpSpPr>
          <p:grpSpPr>
            <a:xfrm>
              <a:off x="6733" y="5673"/>
              <a:ext cx="566" cy="564"/>
              <a:chOff x="479" y="1014"/>
              <a:chExt cx="1824" cy="1916"/>
            </a:xfrm>
            <a:solidFill>
              <a:schemeClr val="bg1"/>
            </a:solidFill>
          </p:grpSpPr>
          <p:sp>
            <p:nvSpPr>
              <p:cNvPr id="174" name="Freeform 5"/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922" y="1298"/>
                <a:ext cx="938" cy="1059"/>
              </a:xfrm>
              <a:custGeom>
                <a:avLst/>
                <a:gdLst>
                  <a:gd name="T0" fmla="*/ 62 w 82"/>
                  <a:gd name="T1" fmla="*/ 79 h 93"/>
                  <a:gd name="T2" fmla="*/ 81 w 82"/>
                  <a:gd name="T3" fmla="*/ 79 h 93"/>
                  <a:gd name="T4" fmla="*/ 82 w 82"/>
                  <a:gd name="T5" fmla="*/ 64 h 93"/>
                  <a:gd name="T6" fmla="*/ 73 w 82"/>
                  <a:gd name="T7" fmla="*/ 65 h 93"/>
                  <a:gd name="T8" fmla="*/ 71 w 82"/>
                  <a:gd name="T9" fmla="*/ 64 h 93"/>
                  <a:gd name="T10" fmla="*/ 71 w 82"/>
                  <a:gd name="T11" fmla="*/ 62 h 93"/>
                  <a:gd name="T12" fmla="*/ 75 w 82"/>
                  <a:gd name="T13" fmla="*/ 29 h 93"/>
                  <a:gd name="T14" fmla="*/ 40 w 82"/>
                  <a:gd name="T15" fmla="*/ 0 h 93"/>
                  <a:gd name="T16" fmla="*/ 7 w 82"/>
                  <a:gd name="T17" fmla="*/ 28 h 93"/>
                  <a:gd name="T18" fmla="*/ 11 w 82"/>
                  <a:gd name="T19" fmla="*/ 62 h 93"/>
                  <a:gd name="T20" fmla="*/ 10 w 82"/>
                  <a:gd name="T21" fmla="*/ 64 h 93"/>
                  <a:gd name="T22" fmla="*/ 9 w 82"/>
                  <a:gd name="T23" fmla="*/ 65 h 93"/>
                  <a:gd name="T24" fmla="*/ 0 w 82"/>
                  <a:gd name="T25" fmla="*/ 64 h 93"/>
                  <a:gd name="T26" fmla="*/ 1 w 82"/>
                  <a:gd name="T27" fmla="*/ 79 h 93"/>
                  <a:gd name="T28" fmla="*/ 19 w 82"/>
                  <a:gd name="T29" fmla="*/ 79 h 93"/>
                  <a:gd name="T30" fmla="*/ 41 w 82"/>
                  <a:gd name="T31" fmla="*/ 93 h 93"/>
                  <a:gd name="T32" fmla="*/ 62 w 82"/>
                  <a:gd name="T33" fmla="*/ 79 h 93"/>
                  <a:gd name="T34" fmla="*/ 41 w 82"/>
                  <a:gd name="T35" fmla="*/ 89 h 93"/>
                  <a:gd name="T36" fmla="*/ 18 w 82"/>
                  <a:gd name="T37" fmla="*/ 69 h 93"/>
                  <a:gd name="T38" fmla="*/ 34 w 82"/>
                  <a:gd name="T39" fmla="*/ 75 h 93"/>
                  <a:gd name="T40" fmla="*/ 41 w 82"/>
                  <a:gd name="T41" fmla="*/ 79 h 93"/>
                  <a:gd name="T42" fmla="*/ 49 w 82"/>
                  <a:gd name="T43" fmla="*/ 74 h 93"/>
                  <a:gd name="T44" fmla="*/ 41 w 82"/>
                  <a:gd name="T45" fmla="*/ 68 h 93"/>
                  <a:gd name="T46" fmla="*/ 35 w 82"/>
                  <a:gd name="T47" fmla="*/ 71 h 93"/>
                  <a:gd name="T48" fmla="*/ 15 w 82"/>
                  <a:gd name="T49" fmla="*/ 59 h 93"/>
                  <a:gd name="T50" fmla="*/ 12 w 82"/>
                  <a:gd name="T51" fmla="*/ 39 h 93"/>
                  <a:gd name="T52" fmla="*/ 13 w 82"/>
                  <a:gd name="T53" fmla="*/ 24 h 93"/>
                  <a:gd name="T54" fmla="*/ 47 w 82"/>
                  <a:gd name="T55" fmla="*/ 11 h 93"/>
                  <a:gd name="T56" fmla="*/ 69 w 82"/>
                  <a:gd name="T57" fmla="*/ 24 h 93"/>
                  <a:gd name="T58" fmla="*/ 69 w 82"/>
                  <a:gd name="T59" fmla="*/ 39 h 93"/>
                  <a:gd name="T60" fmla="*/ 67 w 82"/>
                  <a:gd name="T61" fmla="*/ 60 h 93"/>
                  <a:gd name="T62" fmla="*/ 41 w 82"/>
                  <a:gd name="T63" fmla="*/ 8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" h="93">
                    <a:moveTo>
                      <a:pt x="62" y="79"/>
                    </a:moveTo>
                    <a:cubicBezTo>
                      <a:pt x="67" y="80"/>
                      <a:pt x="74" y="81"/>
                      <a:pt x="81" y="79"/>
                    </a:cubicBezTo>
                    <a:cubicBezTo>
                      <a:pt x="81" y="79"/>
                      <a:pt x="81" y="73"/>
                      <a:pt x="82" y="64"/>
                    </a:cubicBezTo>
                    <a:cubicBezTo>
                      <a:pt x="79" y="64"/>
                      <a:pt x="76" y="65"/>
                      <a:pt x="73" y="65"/>
                    </a:cubicBezTo>
                    <a:cubicBezTo>
                      <a:pt x="72" y="65"/>
                      <a:pt x="71" y="65"/>
                      <a:pt x="71" y="64"/>
                    </a:cubicBezTo>
                    <a:cubicBezTo>
                      <a:pt x="71" y="64"/>
                      <a:pt x="71" y="63"/>
                      <a:pt x="71" y="62"/>
                    </a:cubicBezTo>
                    <a:cubicBezTo>
                      <a:pt x="71" y="62"/>
                      <a:pt x="75" y="48"/>
                      <a:pt x="75" y="29"/>
                    </a:cubicBezTo>
                    <a:cubicBezTo>
                      <a:pt x="74" y="10"/>
                      <a:pt x="61" y="0"/>
                      <a:pt x="40" y="0"/>
                    </a:cubicBezTo>
                    <a:cubicBezTo>
                      <a:pt x="20" y="0"/>
                      <a:pt x="8" y="10"/>
                      <a:pt x="7" y="28"/>
                    </a:cubicBezTo>
                    <a:cubicBezTo>
                      <a:pt x="7" y="48"/>
                      <a:pt x="11" y="62"/>
                      <a:pt x="11" y="62"/>
                    </a:cubicBezTo>
                    <a:cubicBezTo>
                      <a:pt x="11" y="63"/>
                      <a:pt x="11" y="64"/>
                      <a:pt x="10" y="64"/>
                    </a:cubicBezTo>
                    <a:cubicBezTo>
                      <a:pt x="10" y="65"/>
                      <a:pt x="9" y="65"/>
                      <a:pt x="9" y="65"/>
                    </a:cubicBezTo>
                    <a:cubicBezTo>
                      <a:pt x="5" y="65"/>
                      <a:pt x="3" y="65"/>
                      <a:pt x="0" y="64"/>
                    </a:cubicBezTo>
                    <a:cubicBezTo>
                      <a:pt x="1" y="73"/>
                      <a:pt x="1" y="79"/>
                      <a:pt x="1" y="79"/>
                    </a:cubicBezTo>
                    <a:cubicBezTo>
                      <a:pt x="7" y="81"/>
                      <a:pt x="15" y="80"/>
                      <a:pt x="19" y="79"/>
                    </a:cubicBezTo>
                    <a:cubicBezTo>
                      <a:pt x="25" y="88"/>
                      <a:pt x="33" y="93"/>
                      <a:pt x="41" y="93"/>
                    </a:cubicBezTo>
                    <a:cubicBezTo>
                      <a:pt x="49" y="93"/>
                      <a:pt x="57" y="88"/>
                      <a:pt x="62" y="79"/>
                    </a:cubicBezTo>
                    <a:close/>
                    <a:moveTo>
                      <a:pt x="41" y="89"/>
                    </a:moveTo>
                    <a:cubicBezTo>
                      <a:pt x="32" y="89"/>
                      <a:pt x="24" y="82"/>
                      <a:pt x="18" y="69"/>
                    </a:cubicBezTo>
                    <a:cubicBezTo>
                      <a:pt x="22" y="72"/>
                      <a:pt x="27" y="74"/>
                      <a:pt x="34" y="75"/>
                    </a:cubicBezTo>
                    <a:cubicBezTo>
                      <a:pt x="35" y="77"/>
                      <a:pt x="37" y="79"/>
                      <a:pt x="41" y="79"/>
                    </a:cubicBezTo>
                    <a:cubicBezTo>
                      <a:pt x="45" y="79"/>
                      <a:pt x="49" y="77"/>
                      <a:pt x="49" y="74"/>
                    </a:cubicBezTo>
                    <a:cubicBezTo>
                      <a:pt x="49" y="71"/>
                      <a:pt x="45" y="68"/>
                      <a:pt x="41" y="68"/>
                    </a:cubicBezTo>
                    <a:cubicBezTo>
                      <a:pt x="38" y="68"/>
                      <a:pt x="36" y="70"/>
                      <a:pt x="35" y="71"/>
                    </a:cubicBezTo>
                    <a:cubicBezTo>
                      <a:pt x="23" y="70"/>
                      <a:pt x="17" y="64"/>
                      <a:pt x="15" y="59"/>
                    </a:cubicBezTo>
                    <a:cubicBezTo>
                      <a:pt x="14" y="57"/>
                      <a:pt x="12" y="47"/>
                      <a:pt x="12" y="39"/>
                    </a:cubicBezTo>
                    <a:cubicBezTo>
                      <a:pt x="12" y="34"/>
                      <a:pt x="12" y="28"/>
                      <a:pt x="13" y="24"/>
                    </a:cubicBezTo>
                    <a:cubicBezTo>
                      <a:pt x="21" y="24"/>
                      <a:pt x="47" y="24"/>
                      <a:pt x="47" y="11"/>
                    </a:cubicBezTo>
                    <a:cubicBezTo>
                      <a:pt x="47" y="11"/>
                      <a:pt x="53" y="22"/>
                      <a:pt x="69" y="24"/>
                    </a:cubicBezTo>
                    <a:cubicBezTo>
                      <a:pt x="69" y="28"/>
                      <a:pt x="69" y="33"/>
                      <a:pt x="69" y="39"/>
                    </a:cubicBezTo>
                    <a:cubicBezTo>
                      <a:pt x="69" y="48"/>
                      <a:pt x="67" y="60"/>
                      <a:pt x="67" y="60"/>
                    </a:cubicBezTo>
                    <a:cubicBezTo>
                      <a:pt x="62" y="78"/>
                      <a:pt x="52" y="89"/>
                      <a:pt x="41" y="8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6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932" y="1014"/>
                <a:ext cx="914" cy="592"/>
              </a:xfrm>
              <a:custGeom>
                <a:avLst/>
                <a:gdLst>
                  <a:gd name="T0" fmla="*/ 39 w 80"/>
                  <a:gd name="T1" fmla="*/ 21 h 52"/>
                  <a:gd name="T2" fmla="*/ 77 w 80"/>
                  <a:gd name="T3" fmla="*/ 51 h 52"/>
                  <a:gd name="T4" fmla="*/ 80 w 80"/>
                  <a:gd name="T5" fmla="*/ 52 h 52"/>
                  <a:gd name="T6" fmla="*/ 74 w 80"/>
                  <a:gd name="T7" fmla="*/ 24 h 52"/>
                  <a:gd name="T8" fmla="*/ 46 w 80"/>
                  <a:gd name="T9" fmla="*/ 12 h 52"/>
                  <a:gd name="T10" fmla="*/ 12 w 80"/>
                  <a:gd name="T11" fmla="*/ 18 h 52"/>
                  <a:gd name="T12" fmla="*/ 0 w 80"/>
                  <a:gd name="T13" fmla="*/ 49 h 52"/>
                  <a:gd name="T14" fmla="*/ 0 w 80"/>
                  <a:gd name="T15" fmla="*/ 52 h 52"/>
                  <a:gd name="T16" fmla="*/ 2 w 80"/>
                  <a:gd name="T17" fmla="*/ 51 h 52"/>
                  <a:gd name="T18" fmla="*/ 39 w 80"/>
                  <a:gd name="T19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52">
                    <a:moveTo>
                      <a:pt x="39" y="21"/>
                    </a:moveTo>
                    <a:cubicBezTo>
                      <a:pt x="61" y="21"/>
                      <a:pt x="75" y="32"/>
                      <a:pt x="77" y="51"/>
                    </a:cubicBezTo>
                    <a:cubicBezTo>
                      <a:pt x="78" y="51"/>
                      <a:pt x="79" y="52"/>
                      <a:pt x="80" y="52"/>
                    </a:cubicBezTo>
                    <a:cubicBezTo>
                      <a:pt x="79" y="42"/>
                      <a:pt x="77" y="32"/>
                      <a:pt x="74" y="24"/>
                    </a:cubicBezTo>
                    <a:cubicBezTo>
                      <a:pt x="67" y="9"/>
                      <a:pt x="46" y="12"/>
                      <a:pt x="46" y="12"/>
                    </a:cubicBezTo>
                    <a:cubicBezTo>
                      <a:pt x="46" y="12"/>
                      <a:pt x="31" y="0"/>
                      <a:pt x="12" y="18"/>
                    </a:cubicBezTo>
                    <a:cubicBezTo>
                      <a:pt x="5" y="25"/>
                      <a:pt x="2" y="33"/>
                      <a:pt x="0" y="49"/>
                    </a:cubicBezTo>
                    <a:cubicBezTo>
                      <a:pt x="0" y="50"/>
                      <a:pt x="0" y="51"/>
                      <a:pt x="0" y="52"/>
                    </a:cubicBezTo>
                    <a:cubicBezTo>
                      <a:pt x="1" y="51"/>
                      <a:pt x="2" y="51"/>
                      <a:pt x="2" y="51"/>
                    </a:cubicBezTo>
                    <a:cubicBezTo>
                      <a:pt x="4" y="32"/>
                      <a:pt x="17" y="21"/>
                      <a:pt x="39" y="21"/>
                    </a:cubicBezTo>
                    <a:close/>
                  </a:path>
                </a:pathLst>
              </a:custGeom>
              <a:solidFill>
                <a:schemeClr val="lt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7"/>
              <p:cNvSpPr/>
              <p:nvPr>
                <p:custDataLst>
                  <p:tags r:id="rId21"/>
                </p:custDataLst>
              </p:nvPr>
            </p:nvSpPr>
            <p:spPr bwMode="auto">
              <a:xfrm>
                <a:off x="970" y="2256"/>
                <a:ext cx="342" cy="674"/>
              </a:xfrm>
              <a:custGeom>
                <a:avLst/>
                <a:gdLst>
                  <a:gd name="T0" fmla="*/ 1 w 30"/>
                  <a:gd name="T1" fmla="*/ 18 h 59"/>
                  <a:gd name="T2" fmla="*/ 3 w 30"/>
                  <a:gd name="T3" fmla="*/ 18 h 59"/>
                  <a:gd name="T4" fmla="*/ 5 w 30"/>
                  <a:gd name="T5" fmla="*/ 19 h 59"/>
                  <a:gd name="T6" fmla="*/ 5 w 30"/>
                  <a:gd name="T7" fmla="*/ 21 h 59"/>
                  <a:gd name="T8" fmla="*/ 0 w 30"/>
                  <a:gd name="T9" fmla="*/ 32 h 59"/>
                  <a:gd name="T10" fmla="*/ 23 w 30"/>
                  <a:gd name="T11" fmla="*/ 59 h 59"/>
                  <a:gd name="T12" fmla="*/ 30 w 30"/>
                  <a:gd name="T13" fmla="*/ 59 h 59"/>
                  <a:gd name="T14" fmla="*/ 11 w 30"/>
                  <a:gd name="T15" fmla="*/ 0 h 59"/>
                  <a:gd name="T16" fmla="*/ 1 w 30"/>
                  <a:gd name="T17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9">
                    <a:moveTo>
                      <a:pt x="1" y="18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4" y="18"/>
                      <a:pt x="5" y="19"/>
                      <a:pt x="5" y="19"/>
                    </a:cubicBezTo>
                    <a:cubicBezTo>
                      <a:pt x="6" y="20"/>
                      <a:pt x="6" y="20"/>
                      <a:pt x="5" y="2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3" y="35"/>
                      <a:pt x="14" y="49"/>
                      <a:pt x="23" y="59"/>
                    </a:cubicBezTo>
                    <a:cubicBezTo>
                      <a:pt x="26" y="59"/>
                      <a:pt x="28" y="59"/>
                      <a:pt x="30" y="59"/>
                    </a:cubicBezTo>
                    <a:cubicBezTo>
                      <a:pt x="22" y="46"/>
                      <a:pt x="14" y="14"/>
                      <a:pt x="11" y="0"/>
                    </a:cubicBezTo>
                    <a:lnTo>
                      <a:pt x="1" y="1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8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479" y="2222"/>
                <a:ext cx="683" cy="698"/>
              </a:xfrm>
              <a:custGeom>
                <a:avLst/>
                <a:gdLst>
                  <a:gd name="T0" fmla="*/ 39 w 60"/>
                  <a:gd name="T1" fmla="*/ 34 h 61"/>
                  <a:gd name="T2" fmla="*/ 43 w 60"/>
                  <a:gd name="T3" fmla="*/ 25 h 61"/>
                  <a:gd name="T4" fmla="*/ 41 w 60"/>
                  <a:gd name="T5" fmla="*/ 25 h 61"/>
                  <a:gd name="T6" fmla="*/ 39 w 60"/>
                  <a:gd name="T7" fmla="*/ 24 h 61"/>
                  <a:gd name="T8" fmla="*/ 39 w 60"/>
                  <a:gd name="T9" fmla="*/ 22 h 61"/>
                  <a:gd name="T10" fmla="*/ 50 w 60"/>
                  <a:gd name="T11" fmla="*/ 0 h 61"/>
                  <a:gd name="T12" fmla="*/ 50 w 60"/>
                  <a:gd name="T13" fmla="*/ 0 h 61"/>
                  <a:gd name="T14" fmla="*/ 8 w 60"/>
                  <a:gd name="T15" fmla="*/ 20 h 61"/>
                  <a:gd name="T16" fmla="*/ 0 w 60"/>
                  <a:gd name="T17" fmla="*/ 44 h 61"/>
                  <a:gd name="T18" fmla="*/ 0 w 60"/>
                  <a:gd name="T19" fmla="*/ 48 h 61"/>
                  <a:gd name="T20" fmla="*/ 60 w 60"/>
                  <a:gd name="T21" fmla="*/ 61 h 61"/>
                  <a:gd name="T22" fmla="*/ 39 w 60"/>
                  <a:gd name="T23" fmla="*/ 36 h 61"/>
                  <a:gd name="T24" fmla="*/ 39 w 60"/>
                  <a:gd name="T25" fmla="*/ 3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1">
                    <a:moveTo>
                      <a:pt x="39" y="34"/>
                    </a:moveTo>
                    <a:cubicBezTo>
                      <a:pt x="43" y="25"/>
                      <a:pt x="43" y="25"/>
                      <a:pt x="43" y="25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40" y="25"/>
                      <a:pt x="40" y="25"/>
                      <a:pt x="39" y="24"/>
                    </a:cubicBezTo>
                    <a:cubicBezTo>
                      <a:pt x="39" y="24"/>
                      <a:pt x="39" y="23"/>
                      <a:pt x="39" y="2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38" y="5"/>
                      <a:pt x="15" y="11"/>
                      <a:pt x="8" y="20"/>
                    </a:cubicBezTo>
                    <a:cubicBezTo>
                      <a:pt x="3" y="27"/>
                      <a:pt x="0" y="35"/>
                      <a:pt x="0" y="44"/>
                    </a:cubicBezTo>
                    <a:cubicBezTo>
                      <a:pt x="0" y="45"/>
                      <a:pt x="0" y="47"/>
                      <a:pt x="0" y="48"/>
                    </a:cubicBezTo>
                    <a:cubicBezTo>
                      <a:pt x="9" y="54"/>
                      <a:pt x="40" y="59"/>
                      <a:pt x="60" y="61"/>
                    </a:cubicBezTo>
                    <a:cubicBezTo>
                      <a:pt x="50" y="50"/>
                      <a:pt x="40" y="37"/>
                      <a:pt x="39" y="36"/>
                    </a:cubicBezTo>
                    <a:cubicBezTo>
                      <a:pt x="39" y="35"/>
                      <a:pt x="39" y="35"/>
                      <a:pt x="39" y="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9"/>
              <p:cNvSpPr/>
              <p:nvPr>
                <p:custDataLst>
                  <p:tags r:id="rId23"/>
                </p:custDataLst>
              </p:nvPr>
            </p:nvSpPr>
            <p:spPr bwMode="auto">
              <a:xfrm>
                <a:off x="1605" y="2222"/>
                <a:ext cx="698" cy="698"/>
              </a:xfrm>
              <a:custGeom>
                <a:avLst/>
                <a:gdLst>
                  <a:gd name="T0" fmla="*/ 52 w 61"/>
                  <a:gd name="T1" fmla="*/ 20 h 61"/>
                  <a:gd name="T2" fmla="*/ 10 w 61"/>
                  <a:gd name="T3" fmla="*/ 0 h 61"/>
                  <a:gd name="T4" fmla="*/ 10 w 61"/>
                  <a:gd name="T5" fmla="*/ 0 h 61"/>
                  <a:gd name="T6" fmla="*/ 21 w 61"/>
                  <a:gd name="T7" fmla="*/ 22 h 61"/>
                  <a:gd name="T8" fmla="*/ 21 w 61"/>
                  <a:gd name="T9" fmla="*/ 24 h 61"/>
                  <a:gd name="T10" fmla="*/ 19 w 61"/>
                  <a:gd name="T11" fmla="*/ 25 h 61"/>
                  <a:gd name="T12" fmla="*/ 17 w 61"/>
                  <a:gd name="T13" fmla="*/ 25 h 61"/>
                  <a:gd name="T14" fmla="*/ 21 w 61"/>
                  <a:gd name="T15" fmla="*/ 34 h 61"/>
                  <a:gd name="T16" fmla="*/ 21 w 61"/>
                  <a:gd name="T17" fmla="*/ 36 h 61"/>
                  <a:gd name="T18" fmla="*/ 0 w 61"/>
                  <a:gd name="T19" fmla="*/ 61 h 61"/>
                  <a:gd name="T20" fmla="*/ 60 w 61"/>
                  <a:gd name="T21" fmla="*/ 48 h 61"/>
                  <a:gd name="T22" fmla="*/ 61 w 61"/>
                  <a:gd name="T23" fmla="*/ 44 h 61"/>
                  <a:gd name="T24" fmla="*/ 52 w 61"/>
                  <a:gd name="T25" fmla="*/ 2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1">
                    <a:moveTo>
                      <a:pt x="52" y="20"/>
                    </a:moveTo>
                    <a:cubicBezTo>
                      <a:pt x="46" y="11"/>
                      <a:pt x="22" y="4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3"/>
                      <a:pt x="21" y="24"/>
                      <a:pt x="21" y="24"/>
                    </a:cubicBezTo>
                    <a:cubicBezTo>
                      <a:pt x="20" y="25"/>
                      <a:pt x="20" y="25"/>
                      <a:pt x="19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5"/>
                      <a:pt x="21" y="35"/>
                      <a:pt x="21" y="36"/>
                    </a:cubicBezTo>
                    <a:cubicBezTo>
                      <a:pt x="20" y="37"/>
                      <a:pt x="10" y="50"/>
                      <a:pt x="0" y="61"/>
                    </a:cubicBezTo>
                    <a:cubicBezTo>
                      <a:pt x="20" y="59"/>
                      <a:pt x="51" y="54"/>
                      <a:pt x="60" y="48"/>
                    </a:cubicBezTo>
                    <a:cubicBezTo>
                      <a:pt x="61" y="47"/>
                      <a:pt x="61" y="45"/>
                      <a:pt x="61" y="44"/>
                    </a:cubicBezTo>
                    <a:cubicBezTo>
                      <a:pt x="61" y="35"/>
                      <a:pt x="58" y="27"/>
                      <a:pt x="52" y="2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10"/>
              <p:cNvSpPr/>
              <p:nvPr>
                <p:custDataLst>
                  <p:tags r:id="rId24"/>
                </p:custDataLst>
              </p:nvPr>
            </p:nvSpPr>
            <p:spPr bwMode="auto">
              <a:xfrm>
                <a:off x="1461" y="2265"/>
                <a:ext cx="342" cy="664"/>
              </a:xfrm>
              <a:custGeom>
                <a:avLst/>
                <a:gdLst>
                  <a:gd name="T0" fmla="*/ 25 w 30"/>
                  <a:gd name="T1" fmla="*/ 20 h 58"/>
                  <a:gd name="T2" fmla="*/ 25 w 30"/>
                  <a:gd name="T3" fmla="*/ 18 h 58"/>
                  <a:gd name="T4" fmla="*/ 27 w 30"/>
                  <a:gd name="T5" fmla="*/ 17 h 58"/>
                  <a:gd name="T6" fmla="*/ 29 w 30"/>
                  <a:gd name="T7" fmla="*/ 17 h 58"/>
                  <a:gd name="T8" fmla="*/ 20 w 30"/>
                  <a:gd name="T9" fmla="*/ 0 h 58"/>
                  <a:gd name="T10" fmla="*/ 0 w 30"/>
                  <a:gd name="T11" fmla="*/ 58 h 58"/>
                  <a:gd name="T12" fmla="*/ 7 w 30"/>
                  <a:gd name="T13" fmla="*/ 58 h 58"/>
                  <a:gd name="T14" fmla="*/ 30 w 30"/>
                  <a:gd name="T15" fmla="*/ 31 h 58"/>
                  <a:gd name="T16" fmla="*/ 25 w 30"/>
                  <a:gd name="T17" fmla="*/ 2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8">
                    <a:moveTo>
                      <a:pt x="25" y="20"/>
                    </a:moveTo>
                    <a:cubicBezTo>
                      <a:pt x="24" y="19"/>
                      <a:pt x="24" y="19"/>
                      <a:pt x="25" y="18"/>
                    </a:cubicBezTo>
                    <a:cubicBezTo>
                      <a:pt x="25" y="18"/>
                      <a:pt x="26" y="17"/>
                      <a:pt x="27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6" y="15"/>
                      <a:pt x="8" y="46"/>
                      <a:pt x="0" y="58"/>
                    </a:cubicBezTo>
                    <a:cubicBezTo>
                      <a:pt x="2" y="58"/>
                      <a:pt x="4" y="58"/>
                      <a:pt x="7" y="58"/>
                    </a:cubicBezTo>
                    <a:cubicBezTo>
                      <a:pt x="16" y="48"/>
                      <a:pt x="27" y="34"/>
                      <a:pt x="30" y="31"/>
                    </a:cubicBezTo>
                    <a:lnTo>
                      <a:pt x="25" y="20"/>
                    </a:lnTo>
                    <a:close/>
                  </a:path>
                </a:pathLst>
              </a:custGeom>
              <a:solidFill>
                <a:schemeClr val="lt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11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830" y="1649"/>
                <a:ext cx="159" cy="346"/>
              </a:xfrm>
              <a:custGeom>
                <a:avLst/>
                <a:gdLst>
                  <a:gd name="T0" fmla="*/ 8 w 14"/>
                  <a:gd name="T1" fmla="*/ 29 h 30"/>
                  <a:gd name="T2" fmla="*/ 14 w 14"/>
                  <a:gd name="T3" fmla="*/ 30 h 30"/>
                  <a:gd name="T4" fmla="*/ 11 w 14"/>
                  <a:gd name="T5" fmla="*/ 0 h 30"/>
                  <a:gd name="T6" fmla="*/ 9 w 14"/>
                  <a:gd name="T7" fmla="*/ 1 h 30"/>
                  <a:gd name="T8" fmla="*/ 2 w 14"/>
                  <a:gd name="T9" fmla="*/ 9 h 30"/>
                  <a:gd name="T10" fmla="*/ 2 w 14"/>
                  <a:gd name="T11" fmla="*/ 24 h 30"/>
                  <a:gd name="T12" fmla="*/ 8 w 14"/>
                  <a:gd name="T13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0">
                    <a:moveTo>
                      <a:pt x="8" y="29"/>
                    </a:moveTo>
                    <a:cubicBezTo>
                      <a:pt x="10" y="29"/>
                      <a:pt x="12" y="30"/>
                      <a:pt x="14" y="30"/>
                    </a:cubicBezTo>
                    <a:cubicBezTo>
                      <a:pt x="13" y="25"/>
                      <a:pt x="11" y="14"/>
                      <a:pt x="11" y="0"/>
                    </a:cubicBezTo>
                    <a:cubicBezTo>
                      <a:pt x="10" y="0"/>
                      <a:pt x="9" y="1"/>
                      <a:pt x="9" y="1"/>
                    </a:cubicBezTo>
                    <a:cubicBezTo>
                      <a:pt x="6" y="3"/>
                      <a:pt x="4" y="6"/>
                      <a:pt x="2" y="9"/>
                    </a:cubicBezTo>
                    <a:cubicBezTo>
                      <a:pt x="0" y="13"/>
                      <a:pt x="0" y="19"/>
                      <a:pt x="2" y="24"/>
                    </a:cubicBezTo>
                    <a:cubicBezTo>
                      <a:pt x="4" y="26"/>
                      <a:pt x="6" y="28"/>
                      <a:pt x="8" y="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12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1778" y="1649"/>
                <a:ext cx="168" cy="346"/>
              </a:xfrm>
              <a:custGeom>
                <a:avLst/>
                <a:gdLst>
                  <a:gd name="T0" fmla="*/ 0 w 15"/>
                  <a:gd name="T1" fmla="*/ 30 h 30"/>
                  <a:gd name="T2" fmla="*/ 7 w 15"/>
                  <a:gd name="T3" fmla="*/ 28 h 30"/>
                  <a:gd name="T4" fmla="*/ 12 w 15"/>
                  <a:gd name="T5" fmla="*/ 24 h 30"/>
                  <a:gd name="T6" fmla="*/ 12 w 15"/>
                  <a:gd name="T7" fmla="*/ 9 h 30"/>
                  <a:gd name="T8" fmla="*/ 6 w 15"/>
                  <a:gd name="T9" fmla="*/ 2 h 30"/>
                  <a:gd name="T10" fmla="*/ 4 w 15"/>
                  <a:gd name="T11" fmla="*/ 0 h 30"/>
                  <a:gd name="T12" fmla="*/ 0 w 15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30">
                    <a:moveTo>
                      <a:pt x="0" y="30"/>
                    </a:moveTo>
                    <a:cubicBezTo>
                      <a:pt x="3" y="30"/>
                      <a:pt x="5" y="29"/>
                      <a:pt x="7" y="28"/>
                    </a:cubicBezTo>
                    <a:cubicBezTo>
                      <a:pt x="9" y="27"/>
                      <a:pt x="11" y="26"/>
                      <a:pt x="12" y="24"/>
                    </a:cubicBezTo>
                    <a:cubicBezTo>
                      <a:pt x="15" y="19"/>
                      <a:pt x="14" y="13"/>
                      <a:pt x="12" y="9"/>
                    </a:cubicBezTo>
                    <a:cubicBezTo>
                      <a:pt x="10" y="6"/>
                      <a:pt x="8" y="4"/>
                      <a:pt x="6" y="2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3" y="14"/>
                      <a:pt x="1" y="25"/>
                      <a:pt x="0" y="30"/>
                    </a:cubicBezTo>
                    <a:close/>
                  </a:path>
                </a:pathLst>
              </a:custGeom>
              <a:solidFill>
                <a:schemeClr val="lt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9343" y="1937"/>
              <a:ext cx="568" cy="535"/>
              <a:chOff x="15110" y="533"/>
              <a:chExt cx="1463" cy="1360"/>
            </a:xfrm>
            <a:solidFill>
              <a:schemeClr val="bg1"/>
            </a:solidFill>
          </p:grpSpPr>
          <p:sp>
            <p:nvSpPr>
              <p:cNvPr id="162" name="Freeform 513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15345" y="843"/>
                <a:ext cx="968" cy="1050"/>
              </a:xfrm>
              <a:custGeom>
                <a:avLst/>
                <a:gdLst>
                  <a:gd name="T0" fmla="*/ 201 w 701"/>
                  <a:gd name="T1" fmla="*/ 85 h 761"/>
                  <a:gd name="T2" fmla="*/ 476 w 701"/>
                  <a:gd name="T3" fmla="*/ 179 h 761"/>
                  <a:gd name="T4" fmla="*/ 395 w 701"/>
                  <a:gd name="T5" fmla="*/ 370 h 761"/>
                  <a:gd name="T6" fmla="*/ 426 w 701"/>
                  <a:gd name="T7" fmla="*/ 450 h 761"/>
                  <a:gd name="T8" fmla="*/ 427 w 701"/>
                  <a:gd name="T9" fmla="*/ 468 h 761"/>
                  <a:gd name="T10" fmla="*/ 405 w 701"/>
                  <a:gd name="T11" fmla="*/ 553 h 761"/>
                  <a:gd name="T12" fmla="*/ 299 w 701"/>
                  <a:gd name="T13" fmla="*/ 667 h 761"/>
                  <a:gd name="T14" fmla="*/ 289 w 701"/>
                  <a:gd name="T15" fmla="*/ 737 h 761"/>
                  <a:gd name="T16" fmla="*/ 329 w 701"/>
                  <a:gd name="T17" fmla="*/ 758 h 761"/>
                  <a:gd name="T18" fmla="*/ 359 w 701"/>
                  <a:gd name="T19" fmla="*/ 748 h 761"/>
                  <a:gd name="T20" fmla="*/ 493 w 701"/>
                  <a:gd name="T21" fmla="*/ 599 h 761"/>
                  <a:gd name="T22" fmla="*/ 522 w 701"/>
                  <a:gd name="T23" fmla="*/ 517 h 761"/>
                  <a:gd name="T24" fmla="*/ 532 w 701"/>
                  <a:gd name="T25" fmla="*/ 527 h 761"/>
                  <a:gd name="T26" fmla="*/ 580 w 701"/>
                  <a:gd name="T27" fmla="*/ 602 h 761"/>
                  <a:gd name="T28" fmla="*/ 601 w 701"/>
                  <a:gd name="T29" fmla="*/ 699 h 761"/>
                  <a:gd name="T30" fmla="*/ 601 w 701"/>
                  <a:gd name="T31" fmla="*/ 709 h 761"/>
                  <a:gd name="T32" fmla="*/ 649 w 701"/>
                  <a:gd name="T33" fmla="*/ 761 h 761"/>
                  <a:gd name="T34" fmla="*/ 651 w 701"/>
                  <a:gd name="T35" fmla="*/ 761 h 761"/>
                  <a:gd name="T36" fmla="*/ 701 w 701"/>
                  <a:gd name="T37" fmla="*/ 713 h 761"/>
                  <a:gd name="T38" fmla="*/ 701 w 701"/>
                  <a:gd name="T39" fmla="*/ 699 h 761"/>
                  <a:gd name="T40" fmla="*/ 670 w 701"/>
                  <a:gd name="T41" fmla="*/ 558 h 761"/>
                  <a:gd name="T42" fmla="*/ 569 w 701"/>
                  <a:gd name="T43" fmla="*/ 422 h 761"/>
                  <a:gd name="T44" fmla="*/ 535 w 701"/>
                  <a:gd name="T45" fmla="*/ 394 h 761"/>
                  <a:gd name="T46" fmla="*/ 567 w 701"/>
                  <a:gd name="T47" fmla="*/ 317 h 761"/>
                  <a:gd name="T48" fmla="*/ 544 w 701"/>
                  <a:gd name="T49" fmla="*/ 286 h 761"/>
                  <a:gd name="T50" fmla="*/ 523 w 701"/>
                  <a:gd name="T51" fmla="*/ 195 h 761"/>
                  <a:gd name="T52" fmla="*/ 523 w 701"/>
                  <a:gd name="T53" fmla="*/ 189 h 761"/>
                  <a:gd name="T54" fmla="*/ 563 w 701"/>
                  <a:gd name="T55" fmla="*/ 151 h 761"/>
                  <a:gd name="T56" fmla="*/ 565 w 701"/>
                  <a:gd name="T57" fmla="*/ 151 h 761"/>
                  <a:gd name="T58" fmla="*/ 603 w 701"/>
                  <a:gd name="T59" fmla="*/ 193 h 761"/>
                  <a:gd name="T60" fmla="*/ 603 w 701"/>
                  <a:gd name="T61" fmla="*/ 195 h 761"/>
                  <a:gd name="T62" fmla="*/ 609 w 701"/>
                  <a:gd name="T63" fmla="*/ 233 h 761"/>
                  <a:gd name="T64" fmla="*/ 610 w 701"/>
                  <a:gd name="T65" fmla="*/ 238 h 761"/>
                  <a:gd name="T66" fmla="*/ 612 w 701"/>
                  <a:gd name="T67" fmla="*/ 236 h 761"/>
                  <a:gd name="T68" fmla="*/ 606 w 701"/>
                  <a:gd name="T69" fmla="*/ 133 h 761"/>
                  <a:gd name="T70" fmla="*/ 527 w 701"/>
                  <a:gd name="T71" fmla="*/ 131 h 761"/>
                  <a:gd name="T72" fmla="*/ 507 w 701"/>
                  <a:gd name="T73" fmla="*/ 113 h 761"/>
                  <a:gd name="T74" fmla="*/ 181 w 701"/>
                  <a:gd name="T75" fmla="*/ 2 h 761"/>
                  <a:gd name="T76" fmla="*/ 176 w 701"/>
                  <a:gd name="T77" fmla="*/ 1 h 761"/>
                  <a:gd name="T78" fmla="*/ 167 w 701"/>
                  <a:gd name="T79" fmla="*/ 0 h 761"/>
                  <a:gd name="T80" fmla="*/ 0 w 701"/>
                  <a:gd name="T81" fmla="*/ 0 h 761"/>
                  <a:gd name="T82" fmla="*/ 166 w 701"/>
                  <a:gd name="T83" fmla="*/ 231 h 761"/>
                  <a:gd name="T84" fmla="*/ 201 w 701"/>
                  <a:gd name="T85" fmla="*/ 85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1" h="761">
                    <a:moveTo>
                      <a:pt x="201" y="85"/>
                    </a:moveTo>
                    <a:cubicBezTo>
                      <a:pt x="476" y="179"/>
                      <a:pt x="476" y="179"/>
                      <a:pt x="476" y="179"/>
                    </a:cubicBezTo>
                    <a:cubicBezTo>
                      <a:pt x="432" y="241"/>
                      <a:pt x="412" y="288"/>
                      <a:pt x="395" y="370"/>
                    </a:cubicBezTo>
                    <a:cubicBezTo>
                      <a:pt x="390" y="413"/>
                      <a:pt x="405" y="436"/>
                      <a:pt x="426" y="450"/>
                    </a:cubicBezTo>
                    <a:cubicBezTo>
                      <a:pt x="427" y="455"/>
                      <a:pt x="427" y="461"/>
                      <a:pt x="427" y="468"/>
                    </a:cubicBezTo>
                    <a:cubicBezTo>
                      <a:pt x="427" y="490"/>
                      <a:pt x="422" y="519"/>
                      <a:pt x="405" y="553"/>
                    </a:cubicBezTo>
                    <a:cubicBezTo>
                      <a:pt x="387" y="587"/>
                      <a:pt x="356" y="626"/>
                      <a:pt x="299" y="667"/>
                    </a:cubicBezTo>
                    <a:cubicBezTo>
                      <a:pt x="277" y="684"/>
                      <a:pt x="272" y="715"/>
                      <a:pt x="289" y="737"/>
                    </a:cubicBezTo>
                    <a:cubicBezTo>
                      <a:pt x="298" y="751"/>
                      <a:pt x="314" y="758"/>
                      <a:pt x="329" y="758"/>
                    </a:cubicBezTo>
                    <a:cubicBezTo>
                      <a:pt x="339" y="758"/>
                      <a:pt x="350" y="755"/>
                      <a:pt x="359" y="748"/>
                    </a:cubicBezTo>
                    <a:cubicBezTo>
                      <a:pt x="425" y="699"/>
                      <a:pt x="468" y="648"/>
                      <a:pt x="493" y="599"/>
                    </a:cubicBezTo>
                    <a:cubicBezTo>
                      <a:pt x="509" y="570"/>
                      <a:pt x="518" y="542"/>
                      <a:pt x="522" y="517"/>
                    </a:cubicBezTo>
                    <a:cubicBezTo>
                      <a:pt x="526" y="520"/>
                      <a:pt x="529" y="524"/>
                      <a:pt x="532" y="527"/>
                    </a:cubicBezTo>
                    <a:cubicBezTo>
                      <a:pt x="550" y="548"/>
                      <a:pt x="568" y="574"/>
                      <a:pt x="580" y="602"/>
                    </a:cubicBezTo>
                    <a:cubicBezTo>
                      <a:pt x="593" y="631"/>
                      <a:pt x="601" y="663"/>
                      <a:pt x="601" y="699"/>
                    </a:cubicBezTo>
                    <a:cubicBezTo>
                      <a:pt x="601" y="702"/>
                      <a:pt x="601" y="705"/>
                      <a:pt x="601" y="709"/>
                    </a:cubicBezTo>
                    <a:cubicBezTo>
                      <a:pt x="600" y="737"/>
                      <a:pt x="621" y="760"/>
                      <a:pt x="649" y="761"/>
                    </a:cubicBezTo>
                    <a:cubicBezTo>
                      <a:pt x="650" y="761"/>
                      <a:pt x="650" y="761"/>
                      <a:pt x="651" y="761"/>
                    </a:cubicBezTo>
                    <a:cubicBezTo>
                      <a:pt x="678" y="761"/>
                      <a:pt x="700" y="740"/>
                      <a:pt x="701" y="713"/>
                    </a:cubicBezTo>
                    <a:cubicBezTo>
                      <a:pt x="701" y="708"/>
                      <a:pt x="701" y="703"/>
                      <a:pt x="701" y="699"/>
                    </a:cubicBezTo>
                    <a:cubicBezTo>
                      <a:pt x="701" y="646"/>
                      <a:pt x="689" y="598"/>
                      <a:pt x="670" y="558"/>
                    </a:cubicBezTo>
                    <a:cubicBezTo>
                      <a:pt x="642" y="497"/>
                      <a:pt x="602" y="452"/>
                      <a:pt x="569" y="422"/>
                    </a:cubicBezTo>
                    <a:cubicBezTo>
                      <a:pt x="556" y="410"/>
                      <a:pt x="545" y="401"/>
                      <a:pt x="535" y="394"/>
                    </a:cubicBezTo>
                    <a:cubicBezTo>
                      <a:pt x="543" y="368"/>
                      <a:pt x="555" y="342"/>
                      <a:pt x="567" y="317"/>
                    </a:cubicBezTo>
                    <a:cubicBezTo>
                      <a:pt x="558" y="308"/>
                      <a:pt x="551" y="297"/>
                      <a:pt x="544" y="286"/>
                    </a:cubicBezTo>
                    <a:cubicBezTo>
                      <a:pt x="531" y="259"/>
                      <a:pt x="523" y="229"/>
                      <a:pt x="523" y="195"/>
                    </a:cubicBezTo>
                    <a:cubicBezTo>
                      <a:pt x="523" y="192"/>
                      <a:pt x="523" y="189"/>
                      <a:pt x="523" y="189"/>
                    </a:cubicBezTo>
                    <a:cubicBezTo>
                      <a:pt x="524" y="168"/>
                      <a:pt x="542" y="151"/>
                      <a:pt x="563" y="151"/>
                    </a:cubicBezTo>
                    <a:cubicBezTo>
                      <a:pt x="564" y="151"/>
                      <a:pt x="565" y="151"/>
                      <a:pt x="565" y="151"/>
                    </a:cubicBezTo>
                    <a:cubicBezTo>
                      <a:pt x="587" y="152"/>
                      <a:pt x="604" y="171"/>
                      <a:pt x="603" y="193"/>
                    </a:cubicBezTo>
                    <a:cubicBezTo>
                      <a:pt x="603" y="195"/>
                      <a:pt x="603" y="195"/>
                      <a:pt x="603" y="195"/>
                    </a:cubicBezTo>
                    <a:cubicBezTo>
                      <a:pt x="603" y="197"/>
                      <a:pt x="603" y="215"/>
                      <a:pt x="609" y="233"/>
                    </a:cubicBezTo>
                    <a:cubicBezTo>
                      <a:pt x="609" y="235"/>
                      <a:pt x="610" y="236"/>
                      <a:pt x="610" y="238"/>
                    </a:cubicBezTo>
                    <a:cubicBezTo>
                      <a:pt x="611" y="237"/>
                      <a:pt x="611" y="236"/>
                      <a:pt x="612" y="236"/>
                    </a:cubicBezTo>
                    <a:cubicBezTo>
                      <a:pt x="635" y="202"/>
                      <a:pt x="635" y="152"/>
                      <a:pt x="606" y="133"/>
                    </a:cubicBezTo>
                    <a:cubicBezTo>
                      <a:pt x="586" y="121"/>
                      <a:pt x="556" y="117"/>
                      <a:pt x="527" y="131"/>
                    </a:cubicBezTo>
                    <a:cubicBezTo>
                      <a:pt x="523" y="123"/>
                      <a:pt x="516" y="116"/>
                      <a:pt x="507" y="113"/>
                    </a:cubicBezTo>
                    <a:cubicBezTo>
                      <a:pt x="181" y="2"/>
                      <a:pt x="181" y="2"/>
                      <a:pt x="181" y="2"/>
                    </a:cubicBezTo>
                    <a:cubicBezTo>
                      <a:pt x="180" y="2"/>
                      <a:pt x="178" y="1"/>
                      <a:pt x="176" y="1"/>
                    </a:cubicBezTo>
                    <a:cubicBezTo>
                      <a:pt x="173" y="0"/>
                      <a:pt x="170" y="0"/>
                      <a:pt x="1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6" y="231"/>
                      <a:pt x="166" y="231"/>
                      <a:pt x="166" y="231"/>
                    </a:cubicBezTo>
                    <a:lnTo>
                      <a:pt x="201" y="8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514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15308" y="533"/>
                <a:ext cx="285" cy="70"/>
              </a:xfrm>
              <a:custGeom>
                <a:avLst/>
                <a:gdLst>
                  <a:gd name="T0" fmla="*/ 97 w 114"/>
                  <a:gd name="T1" fmla="*/ 28 h 28"/>
                  <a:gd name="T2" fmla="*/ 114 w 114"/>
                  <a:gd name="T3" fmla="*/ 0 h 28"/>
                  <a:gd name="T4" fmla="*/ 0 w 114"/>
                  <a:gd name="T5" fmla="*/ 12 h 28"/>
                  <a:gd name="T6" fmla="*/ 0 w 114"/>
                  <a:gd name="T7" fmla="*/ 28 h 28"/>
                  <a:gd name="T8" fmla="*/ 97 w 114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8">
                    <a:moveTo>
                      <a:pt x="97" y="28"/>
                    </a:moveTo>
                    <a:lnTo>
                      <a:pt x="114" y="0"/>
                    </a:lnTo>
                    <a:lnTo>
                      <a:pt x="0" y="12"/>
                    </a:lnTo>
                    <a:lnTo>
                      <a:pt x="0" y="28"/>
                    </a:lnTo>
                    <a:lnTo>
                      <a:pt x="97" y="2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515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15293" y="613"/>
                <a:ext cx="313" cy="218"/>
              </a:xfrm>
              <a:custGeom>
                <a:avLst/>
                <a:gdLst>
                  <a:gd name="T0" fmla="*/ 11 w 227"/>
                  <a:gd name="T1" fmla="*/ 0 h 157"/>
                  <a:gd name="T2" fmla="*/ 11 w 227"/>
                  <a:gd name="T3" fmla="*/ 38 h 157"/>
                  <a:gd name="T4" fmla="*/ 79 w 227"/>
                  <a:gd name="T5" fmla="*/ 146 h 157"/>
                  <a:gd name="T6" fmla="*/ 187 w 227"/>
                  <a:gd name="T7" fmla="*/ 78 h 157"/>
                  <a:gd name="T8" fmla="*/ 187 w 227"/>
                  <a:gd name="T9" fmla="*/ 39 h 157"/>
                  <a:gd name="T10" fmla="*/ 227 w 227"/>
                  <a:gd name="T11" fmla="*/ 39 h 157"/>
                  <a:gd name="T12" fmla="*/ 187 w 227"/>
                  <a:gd name="T13" fmla="*/ 0 h 157"/>
                  <a:gd name="T14" fmla="*/ 11 w 227"/>
                  <a:gd name="T1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7" h="157">
                    <a:moveTo>
                      <a:pt x="11" y="0"/>
                    </a:moveTo>
                    <a:cubicBezTo>
                      <a:pt x="11" y="38"/>
                      <a:pt x="11" y="38"/>
                      <a:pt x="11" y="38"/>
                    </a:cubicBezTo>
                    <a:cubicBezTo>
                      <a:pt x="0" y="86"/>
                      <a:pt x="30" y="134"/>
                      <a:pt x="79" y="146"/>
                    </a:cubicBezTo>
                    <a:cubicBezTo>
                      <a:pt x="127" y="157"/>
                      <a:pt x="175" y="127"/>
                      <a:pt x="187" y="78"/>
                    </a:cubicBezTo>
                    <a:cubicBezTo>
                      <a:pt x="190" y="65"/>
                      <a:pt x="190" y="51"/>
                      <a:pt x="187" y="39"/>
                    </a:cubicBezTo>
                    <a:cubicBezTo>
                      <a:pt x="227" y="39"/>
                      <a:pt x="227" y="39"/>
                      <a:pt x="227" y="39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516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15110" y="843"/>
                <a:ext cx="563" cy="1043"/>
              </a:xfrm>
              <a:custGeom>
                <a:avLst/>
                <a:gdLst>
                  <a:gd name="T0" fmla="*/ 41 w 408"/>
                  <a:gd name="T1" fmla="*/ 343 h 756"/>
                  <a:gd name="T2" fmla="*/ 45 w 408"/>
                  <a:gd name="T3" fmla="*/ 343 h 756"/>
                  <a:gd name="T4" fmla="*/ 77 w 408"/>
                  <a:gd name="T5" fmla="*/ 303 h 756"/>
                  <a:gd name="T6" fmla="*/ 72 w 408"/>
                  <a:gd name="T7" fmla="*/ 236 h 756"/>
                  <a:gd name="T8" fmla="*/ 98 w 408"/>
                  <a:gd name="T9" fmla="*/ 112 h 756"/>
                  <a:gd name="T10" fmla="*/ 133 w 408"/>
                  <a:gd name="T11" fmla="*/ 263 h 756"/>
                  <a:gd name="T12" fmla="*/ 132 w 408"/>
                  <a:gd name="T13" fmla="*/ 269 h 756"/>
                  <a:gd name="T14" fmla="*/ 60 w 408"/>
                  <a:gd name="T15" fmla="*/ 693 h 756"/>
                  <a:gd name="T16" fmla="*/ 104 w 408"/>
                  <a:gd name="T17" fmla="*/ 755 h 756"/>
                  <a:gd name="T18" fmla="*/ 113 w 408"/>
                  <a:gd name="T19" fmla="*/ 756 h 756"/>
                  <a:gd name="T20" fmla="*/ 166 w 408"/>
                  <a:gd name="T21" fmla="*/ 711 h 756"/>
                  <a:gd name="T22" fmla="*/ 228 w 408"/>
                  <a:gd name="T23" fmla="*/ 347 h 756"/>
                  <a:gd name="T24" fmla="*/ 234 w 408"/>
                  <a:gd name="T25" fmla="*/ 347 h 756"/>
                  <a:gd name="T26" fmla="*/ 296 w 408"/>
                  <a:gd name="T27" fmla="*/ 711 h 756"/>
                  <a:gd name="T28" fmla="*/ 349 w 408"/>
                  <a:gd name="T29" fmla="*/ 756 h 756"/>
                  <a:gd name="T30" fmla="*/ 358 w 408"/>
                  <a:gd name="T31" fmla="*/ 755 h 756"/>
                  <a:gd name="T32" fmla="*/ 403 w 408"/>
                  <a:gd name="T33" fmla="*/ 693 h 756"/>
                  <a:gd name="T34" fmla="*/ 330 w 408"/>
                  <a:gd name="T35" fmla="*/ 269 h 756"/>
                  <a:gd name="T36" fmla="*/ 329 w 408"/>
                  <a:gd name="T37" fmla="*/ 263 h 756"/>
                  <a:gd name="T38" fmla="*/ 329 w 408"/>
                  <a:gd name="T39" fmla="*/ 262 h 756"/>
                  <a:gd name="T40" fmla="*/ 140 w 408"/>
                  <a:gd name="T41" fmla="*/ 0 h 756"/>
                  <a:gd name="T42" fmla="*/ 125 w 408"/>
                  <a:gd name="T43" fmla="*/ 0 h 756"/>
                  <a:gd name="T44" fmla="*/ 121 w 408"/>
                  <a:gd name="T45" fmla="*/ 0 h 756"/>
                  <a:gd name="T46" fmla="*/ 109 w 408"/>
                  <a:gd name="T47" fmla="*/ 2 h 756"/>
                  <a:gd name="T48" fmla="*/ 50 w 408"/>
                  <a:gd name="T49" fmla="*/ 52 h 756"/>
                  <a:gd name="T50" fmla="*/ 0 w 408"/>
                  <a:gd name="T51" fmla="*/ 236 h 756"/>
                  <a:gd name="T52" fmla="*/ 5 w 408"/>
                  <a:gd name="T53" fmla="*/ 311 h 756"/>
                  <a:gd name="T54" fmla="*/ 41 w 408"/>
                  <a:gd name="T55" fmla="*/ 343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8" h="756">
                    <a:moveTo>
                      <a:pt x="41" y="343"/>
                    </a:moveTo>
                    <a:cubicBezTo>
                      <a:pt x="42" y="343"/>
                      <a:pt x="44" y="343"/>
                      <a:pt x="45" y="343"/>
                    </a:cubicBezTo>
                    <a:cubicBezTo>
                      <a:pt x="65" y="340"/>
                      <a:pt x="79" y="322"/>
                      <a:pt x="77" y="303"/>
                    </a:cubicBezTo>
                    <a:cubicBezTo>
                      <a:pt x="74" y="278"/>
                      <a:pt x="72" y="256"/>
                      <a:pt x="72" y="236"/>
                    </a:cubicBezTo>
                    <a:cubicBezTo>
                      <a:pt x="73" y="175"/>
                      <a:pt x="85" y="137"/>
                      <a:pt x="98" y="112"/>
                    </a:cubicBezTo>
                    <a:cubicBezTo>
                      <a:pt x="133" y="263"/>
                      <a:pt x="133" y="263"/>
                      <a:pt x="133" y="263"/>
                    </a:cubicBezTo>
                    <a:cubicBezTo>
                      <a:pt x="133" y="265"/>
                      <a:pt x="132" y="267"/>
                      <a:pt x="132" y="269"/>
                    </a:cubicBezTo>
                    <a:cubicBezTo>
                      <a:pt x="60" y="693"/>
                      <a:pt x="60" y="693"/>
                      <a:pt x="60" y="693"/>
                    </a:cubicBezTo>
                    <a:cubicBezTo>
                      <a:pt x="55" y="722"/>
                      <a:pt x="74" y="750"/>
                      <a:pt x="104" y="755"/>
                    </a:cubicBezTo>
                    <a:cubicBezTo>
                      <a:pt x="107" y="756"/>
                      <a:pt x="110" y="756"/>
                      <a:pt x="113" y="756"/>
                    </a:cubicBezTo>
                    <a:cubicBezTo>
                      <a:pt x="139" y="756"/>
                      <a:pt x="162" y="737"/>
                      <a:pt x="166" y="711"/>
                    </a:cubicBezTo>
                    <a:cubicBezTo>
                      <a:pt x="228" y="347"/>
                      <a:pt x="228" y="347"/>
                      <a:pt x="228" y="347"/>
                    </a:cubicBezTo>
                    <a:cubicBezTo>
                      <a:pt x="234" y="347"/>
                      <a:pt x="234" y="347"/>
                      <a:pt x="234" y="347"/>
                    </a:cubicBezTo>
                    <a:cubicBezTo>
                      <a:pt x="296" y="711"/>
                      <a:pt x="296" y="711"/>
                      <a:pt x="296" y="711"/>
                    </a:cubicBezTo>
                    <a:cubicBezTo>
                      <a:pt x="301" y="737"/>
                      <a:pt x="323" y="756"/>
                      <a:pt x="349" y="756"/>
                    </a:cubicBezTo>
                    <a:cubicBezTo>
                      <a:pt x="352" y="756"/>
                      <a:pt x="355" y="756"/>
                      <a:pt x="358" y="755"/>
                    </a:cubicBezTo>
                    <a:cubicBezTo>
                      <a:pt x="388" y="750"/>
                      <a:pt x="408" y="722"/>
                      <a:pt x="403" y="693"/>
                    </a:cubicBezTo>
                    <a:cubicBezTo>
                      <a:pt x="330" y="269"/>
                      <a:pt x="330" y="269"/>
                      <a:pt x="330" y="269"/>
                    </a:cubicBezTo>
                    <a:cubicBezTo>
                      <a:pt x="330" y="267"/>
                      <a:pt x="329" y="265"/>
                      <a:pt x="329" y="263"/>
                    </a:cubicBezTo>
                    <a:cubicBezTo>
                      <a:pt x="329" y="262"/>
                      <a:pt x="329" y="262"/>
                      <a:pt x="329" y="262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4" y="0"/>
                      <a:pt x="122" y="0"/>
                      <a:pt x="121" y="0"/>
                    </a:cubicBezTo>
                    <a:cubicBezTo>
                      <a:pt x="117" y="0"/>
                      <a:pt x="113" y="1"/>
                      <a:pt x="109" y="2"/>
                    </a:cubicBezTo>
                    <a:cubicBezTo>
                      <a:pt x="105" y="4"/>
                      <a:pt x="77" y="16"/>
                      <a:pt x="50" y="52"/>
                    </a:cubicBezTo>
                    <a:cubicBezTo>
                      <a:pt x="24" y="88"/>
                      <a:pt x="0" y="147"/>
                      <a:pt x="0" y="236"/>
                    </a:cubicBezTo>
                    <a:cubicBezTo>
                      <a:pt x="0" y="259"/>
                      <a:pt x="2" y="284"/>
                      <a:pt x="5" y="311"/>
                    </a:cubicBezTo>
                    <a:cubicBezTo>
                      <a:pt x="8" y="330"/>
                      <a:pt x="23" y="343"/>
                      <a:pt x="41" y="343"/>
                    </a:cubicBezTo>
                    <a:close/>
                  </a:path>
                </a:pathLst>
              </a:custGeom>
              <a:solidFill>
                <a:schemeClr val="lt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517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16165" y="785"/>
                <a:ext cx="283" cy="283"/>
              </a:xfrm>
              <a:custGeom>
                <a:avLst/>
                <a:gdLst>
                  <a:gd name="T0" fmla="*/ 56 w 205"/>
                  <a:gd name="T1" fmla="*/ 180 h 206"/>
                  <a:gd name="T2" fmla="*/ 180 w 205"/>
                  <a:gd name="T3" fmla="*/ 149 h 206"/>
                  <a:gd name="T4" fmla="*/ 149 w 205"/>
                  <a:gd name="T5" fmla="*/ 26 h 206"/>
                  <a:gd name="T6" fmla="*/ 26 w 205"/>
                  <a:gd name="T7" fmla="*/ 56 h 206"/>
                  <a:gd name="T8" fmla="*/ 56 w 205"/>
                  <a:gd name="T9" fmla="*/ 18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6">
                    <a:moveTo>
                      <a:pt x="56" y="180"/>
                    </a:moveTo>
                    <a:cubicBezTo>
                      <a:pt x="98" y="206"/>
                      <a:pt x="154" y="192"/>
                      <a:pt x="180" y="149"/>
                    </a:cubicBezTo>
                    <a:cubicBezTo>
                      <a:pt x="205" y="107"/>
                      <a:pt x="192" y="52"/>
                      <a:pt x="149" y="26"/>
                    </a:cubicBezTo>
                    <a:cubicBezTo>
                      <a:pt x="107" y="0"/>
                      <a:pt x="51" y="14"/>
                      <a:pt x="26" y="56"/>
                    </a:cubicBezTo>
                    <a:cubicBezTo>
                      <a:pt x="0" y="99"/>
                      <a:pt x="13" y="154"/>
                      <a:pt x="56" y="180"/>
                    </a:cubicBezTo>
                    <a:close/>
                  </a:path>
                </a:pathLst>
              </a:custGeom>
              <a:solidFill>
                <a:schemeClr val="lt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518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16218" y="1178"/>
                <a:ext cx="285" cy="285"/>
              </a:xfrm>
              <a:custGeom>
                <a:avLst/>
                <a:gdLst>
                  <a:gd name="T0" fmla="*/ 85 w 206"/>
                  <a:gd name="T1" fmla="*/ 34 h 206"/>
                  <a:gd name="T2" fmla="*/ 93 w 206"/>
                  <a:gd name="T3" fmla="*/ 33 h 206"/>
                  <a:gd name="T4" fmla="*/ 132 w 206"/>
                  <a:gd name="T5" fmla="*/ 65 h 206"/>
                  <a:gd name="T6" fmla="*/ 101 w 206"/>
                  <a:gd name="T7" fmla="*/ 112 h 206"/>
                  <a:gd name="T8" fmla="*/ 48 w 206"/>
                  <a:gd name="T9" fmla="*/ 118 h 206"/>
                  <a:gd name="T10" fmla="*/ 47 w 206"/>
                  <a:gd name="T11" fmla="*/ 118 h 206"/>
                  <a:gd name="T12" fmla="*/ 13 w 206"/>
                  <a:gd name="T13" fmla="*/ 115 h 206"/>
                  <a:gd name="T14" fmla="*/ 0 w 206"/>
                  <a:gd name="T15" fmla="*/ 159 h 206"/>
                  <a:gd name="T16" fmla="*/ 159 w 206"/>
                  <a:gd name="T17" fmla="*/ 206 h 206"/>
                  <a:gd name="T18" fmla="*/ 206 w 206"/>
                  <a:gd name="T19" fmla="*/ 47 h 206"/>
                  <a:gd name="T20" fmla="*/ 47 w 206"/>
                  <a:gd name="T21" fmla="*/ 0 h 206"/>
                  <a:gd name="T22" fmla="*/ 36 w 206"/>
                  <a:gd name="T23" fmla="*/ 37 h 206"/>
                  <a:gd name="T24" fmla="*/ 48 w 206"/>
                  <a:gd name="T25" fmla="*/ 38 h 206"/>
                  <a:gd name="T26" fmla="*/ 85 w 206"/>
                  <a:gd name="T27" fmla="*/ 3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6" h="206">
                    <a:moveTo>
                      <a:pt x="85" y="34"/>
                    </a:moveTo>
                    <a:cubicBezTo>
                      <a:pt x="88" y="33"/>
                      <a:pt x="90" y="33"/>
                      <a:pt x="93" y="33"/>
                    </a:cubicBezTo>
                    <a:cubicBezTo>
                      <a:pt x="112" y="33"/>
                      <a:pt x="128" y="46"/>
                      <a:pt x="132" y="65"/>
                    </a:cubicBezTo>
                    <a:cubicBezTo>
                      <a:pt x="137" y="87"/>
                      <a:pt x="123" y="108"/>
                      <a:pt x="101" y="112"/>
                    </a:cubicBezTo>
                    <a:cubicBezTo>
                      <a:pt x="82" y="116"/>
                      <a:pt x="64" y="118"/>
                      <a:pt x="48" y="118"/>
                    </a:cubicBezTo>
                    <a:cubicBezTo>
                      <a:pt x="47" y="118"/>
                      <a:pt x="47" y="118"/>
                      <a:pt x="47" y="118"/>
                    </a:cubicBezTo>
                    <a:cubicBezTo>
                      <a:pt x="35" y="118"/>
                      <a:pt x="24" y="117"/>
                      <a:pt x="13" y="115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59" y="206"/>
                      <a:pt x="159" y="206"/>
                      <a:pt x="159" y="206"/>
                    </a:cubicBezTo>
                    <a:cubicBezTo>
                      <a:pt x="206" y="47"/>
                      <a:pt x="206" y="47"/>
                      <a:pt x="206" y="4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40" y="38"/>
                      <a:pt x="44" y="38"/>
                      <a:pt x="48" y="38"/>
                    </a:cubicBezTo>
                    <a:cubicBezTo>
                      <a:pt x="59" y="38"/>
                      <a:pt x="71" y="37"/>
                      <a:pt x="85" y="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519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16078" y="1060"/>
                <a:ext cx="318" cy="270"/>
              </a:xfrm>
              <a:custGeom>
                <a:avLst/>
                <a:gdLst>
                  <a:gd name="T0" fmla="*/ 64 w 229"/>
                  <a:gd name="T1" fmla="*/ 37 h 196"/>
                  <a:gd name="T2" fmla="*/ 64 w 229"/>
                  <a:gd name="T3" fmla="*/ 35 h 196"/>
                  <a:gd name="T4" fmla="*/ 64 w 229"/>
                  <a:gd name="T5" fmla="*/ 35 h 196"/>
                  <a:gd name="T6" fmla="*/ 64 w 229"/>
                  <a:gd name="T7" fmla="*/ 35 h 196"/>
                  <a:gd name="T8" fmla="*/ 34 w 229"/>
                  <a:gd name="T9" fmla="*/ 1 h 196"/>
                  <a:gd name="T10" fmla="*/ 0 w 229"/>
                  <a:gd name="T11" fmla="*/ 31 h 196"/>
                  <a:gd name="T12" fmla="*/ 0 w 229"/>
                  <a:gd name="T13" fmla="*/ 31 h 196"/>
                  <a:gd name="T14" fmla="*/ 0 w 229"/>
                  <a:gd name="T15" fmla="*/ 37 h 196"/>
                  <a:gd name="T16" fmla="*/ 20 w 229"/>
                  <a:gd name="T17" fmla="*/ 124 h 196"/>
                  <a:gd name="T18" fmla="*/ 67 w 229"/>
                  <a:gd name="T19" fmla="*/ 174 h 196"/>
                  <a:gd name="T20" fmla="*/ 148 w 229"/>
                  <a:gd name="T21" fmla="*/ 196 h 196"/>
                  <a:gd name="T22" fmla="*/ 149 w 229"/>
                  <a:gd name="T23" fmla="*/ 196 h 196"/>
                  <a:gd name="T24" fmla="*/ 200 w 229"/>
                  <a:gd name="T25" fmla="*/ 190 h 196"/>
                  <a:gd name="T26" fmla="*/ 225 w 229"/>
                  <a:gd name="T27" fmla="*/ 153 h 196"/>
                  <a:gd name="T28" fmla="*/ 188 w 229"/>
                  <a:gd name="T29" fmla="*/ 128 h 196"/>
                  <a:gd name="T30" fmla="*/ 149 w 229"/>
                  <a:gd name="T31" fmla="*/ 132 h 196"/>
                  <a:gd name="T32" fmla="*/ 101 w 229"/>
                  <a:gd name="T33" fmla="*/ 120 h 196"/>
                  <a:gd name="T34" fmla="*/ 70 w 229"/>
                  <a:gd name="T35" fmla="*/ 77 h 196"/>
                  <a:gd name="T36" fmla="*/ 64 w 229"/>
                  <a:gd name="T37" fmla="*/ 3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9" h="196">
                    <a:moveTo>
                      <a:pt x="64" y="37"/>
                    </a:moveTo>
                    <a:cubicBezTo>
                      <a:pt x="64" y="36"/>
                      <a:pt x="64" y="35"/>
                      <a:pt x="64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5" y="17"/>
                      <a:pt x="51" y="2"/>
                      <a:pt x="34" y="1"/>
                    </a:cubicBezTo>
                    <a:cubicBezTo>
                      <a:pt x="16" y="0"/>
                      <a:pt x="1" y="14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2"/>
                      <a:pt x="0" y="34"/>
                      <a:pt x="0" y="37"/>
                    </a:cubicBezTo>
                    <a:cubicBezTo>
                      <a:pt x="0" y="51"/>
                      <a:pt x="1" y="87"/>
                      <a:pt x="20" y="124"/>
                    </a:cubicBezTo>
                    <a:cubicBezTo>
                      <a:pt x="30" y="142"/>
                      <a:pt x="45" y="161"/>
                      <a:pt x="67" y="174"/>
                    </a:cubicBezTo>
                    <a:cubicBezTo>
                      <a:pt x="88" y="188"/>
                      <a:pt x="116" y="196"/>
                      <a:pt x="148" y="196"/>
                    </a:cubicBezTo>
                    <a:cubicBezTo>
                      <a:pt x="148" y="196"/>
                      <a:pt x="149" y="196"/>
                      <a:pt x="149" y="196"/>
                    </a:cubicBezTo>
                    <a:cubicBezTo>
                      <a:pt x="165" y="196"/>
                      <a:pt x="182" y="194"/>
                      <a:pt x="200" y="190"/>
                    </a:cubicBezTo>
                    <a:cubicBezTo>
                      <a:pt x="218" y="187"/>
                      <a:pt x="229" y="170"/>
                      <a:pt x="225" y="153"/>
                    </a:cubicBezTo>
                    <a:cubicBezTo>
                      <a:pt x="222" y="135"/>
                      <a:pt x="205" y="124"/>
                      <a:pt x="188" y="128"/>
                    </a:cubicBezTo>
                    <a:cubicBezTo>
                      <a:pt x="173" y="131"/>
                      <a:pt x="160" y="132"/>
                      <a:pt x="149" y="132"/>
                    </a:cubicBezTo>
                    <a:cubicBezTo>
                      <a:pt x="126" y="132"/>
                      <a:pt x="111" y="127"/>
                      <a:pt x="101" y="120"/>
                    </a:cubicBezTo>
                    <a:cubicBezTo>
                      <a:pt x="85" y="110"/>
                      <a:pt x="76" y="94"/>
                      <a:pt x="70" y="77"/>
                    </a:cubicBezTo>
                    <a:cubicBezTo>
                      <a:pt x="65" y="60"/>
                      <a:pt x="64" y="43"/>
                      <a:pt x="64" y="37"/>
                    </a:cubicBezTo>
                    <a:close/>
                  </a:path>
                </a:pathLst>
              </a:custGeom>
              <a:solidFill>
                <a:schemeClr val="lt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520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16223" y="580"/>
                <a:ext cx="350" cy="290"/>
              </a:xfrm>
              <a:custGeom>
                <a:avLst/>
                <a:gdLst>
                  <a:gd name="T0" fmla="*/ 14 w 252"/>
                  <a:gd name="T1" fmla="*/ 117 h 210"/>
                  <a:gd name="T2" fmla="*/ 19 w 252"/>
                  <a:gd name="T3" fmla="*/ 110 h 210"/>
                  <a:gd name="T4" fmla="*/ 14 w 252"/>
                  <a:gd name="T5" fmla="*/ 67 h 210"/>
                  <a:gd name="T6" fmla="*/ 49 w 252"/>
                  <a:gd name="T7" fmla="*/ 95 h 210"/>
                  <a:gd name="T8" fmla="*/ 54 w 252"/>
                  <a:gd name="T9" fmla="*/ 96 h 210"/>
                  <a:gd name="T10" fmla="*/ 58 w 252"/>
                  <a:gd name="T11" fmla="*/ 93 h 210"/>
                  <a:gd name="T12" fmla="*/ 90 w 252"/>
                  <a:gd name="T13" fmla="*/ 24 h 210"/>
                  <a:gd name="T14" fmla="*/ 103 w 252"/>
                  <a:gd name="T15" fmla="*/ 82 h 210"/>
                  <a:gd name="T16" fmla="*/ 107 w 252"/>
                  <a:gd name="T17" fmla="*/ 87 h 210"/>
                  <a:gd name="T18" fmla="*/ 112 w 252"/>
                  <a:gd name="T19" fmla="*/ 86 h 210"/>
                  <a:gd name="T20" fmla="*/ 167 w 252"/>
                  <a:gd name="T21" fmla="*/ 44 h 210"/>
                  <a:gd name="T22" fmla="*/ 153 w 252"/>
                  <a:gd name="T23" fmla="*/ 106 h 210"/>
                  <a:gd name="T24" fmla="*/ 154 w 252"/>
                  <a:gd name="T25" fmla="*/ 111 h 210"/>
                  <a:gd name="T26" fmla="*/ 159 w 252"/>
                  <a:gd name="T27" fmla="*/ 113 h 210"/>
                  <a:gd name="T28" fmla="*/ 228 w 252"/>
                  <a:gd name="T29" fmla="*/ 104 h 210"/>
                  <a:gd name="T30" fmla="*/ 176 w 252"/>
                  <a:gd name="T31" fmla="*/ 153 h 210"/>
                  <a:gd name="T32" fmla="*/ 175 w 252"/>
                  <a:gd name="T33" fmla="*/ 159 h 210"/>
                  <a:gd name="T34" fmla="*/ 178 w 252"/>
                  <a:gd name="T35" fmla="*/ 163 h 210"/>
                  <a:gd name="T36" fmla="*/ 228 w 252"/>
                  <a:gd name="T37" fmla="*/ 183 h 210"/>
                  <a:gd name="T38" fmla="*/ 184 w 252"/>
                  <a:gd name="T39" fmla="*/ 199 h 210"/>
                  <a:gd name="T40" fmla="*/ 181 w 252"/>
                  <a:gd name="T41" fmla="*/ 206 h 210"/>
                  <a:gd name="T42" fmla="*/ 186 w 252"/>
                  <a:gd name="T43" fmla="*/ 210 h 210"/>
                  <a:gd name="T44" fmla="*/ 188 w 252"/>
                  <a:gd name="T45" fmla="*/ 210 h 210"/>
                  <a:gd name="T46" fmla="*/ 188 w 252"/>
                  <a:gd name="T47" fmla="*/ 210 h 210"/>
                  <a:gd name="T48" fmla="*/ 247 w 252"/>
                  <a:gd name="T49" fmla="*/ 190 h 210"/>
                  <a:gd name="T50" fmla="*/ 251 w 252"/>
                  <a:gd name="T51" fmla="*/ 184 h 210"/>
                  <a:gd name="T52" fmla="*/ 248 w 252"/>
                  <a:gd name="T53" fmla="*/ 178 h 210"/>
                  <a:gd name="T54" fmla="*/ 191 w 252"/>
                  <a:gd name="T55" fmla="*/ 155 h 210"/>
                  <a:gd name="T56" fmla="*/ 249 w 252"/>
                  <a:gd name="T57" fmla="*/ 100 h 210"/>
                  <a:gd name="T58" fmla="*/ 251 w 252"/>
                  <a:gd name="T59" fmla="*/ 93 h 210"/>
                  <a:gd name="T60" fmla="*/ 244 w 252"/>
                  <a:gd name="T61" fmla="*/ 90 h 210"/>
                  <a:gd name="T62" fmla="*/ 166 w 252"/>
                  <a:gd name="T63" fmla="*/ 100 h 210"/>
                  <a:gd name="T64" fmla="*/ 182 w 252"/>
                  <a:gd name="T65" fmla="*/ 31 h 210"/>
                  <a:gd name="T66" fmla="*/ 180 w 252"/>
                  <a:gd name="T67" fmla="*/ 25 h 210"/>
                  <a:gd name="T68" fmla="*/ 173 w 252"/>
                  <a:gd name="T69" fmla="*/ 25 h 210"/>
                  <a:gd name="T70" fmla="*/ 112 w 252"/>
                  <a:gd name="T71" fmla="*/ 70 h 210"/>
                  <a:gd name="T72" fmla="*/ 98 w 252"/>
                  <a:gd name="T73" fmla="*/ 4 h 210"/>
                  <a:gd name="T74" fmla="*/ 92 w 252"/>
                  <a:gd name="T75" fmla="*/ 0 h 210"/>
                  <a:gd name="T76" fmla="*/ 86 w 252"/>
                  <a:gd name="T77" fmla="*/ 3 h 210"/>
                  <a:gd name="T78" fmla="*/ 50 w 252"/>
                  <a:gd name="T79" fmla="*/ 81 h 210"/>
                  <a:gd name="T80" fmla="*/ 10 w 252"/>
                  <a:gd name="T81" fmla="*/ 48 h 210"/>
                  <a:gd name="T82" fmla="*/ 4 w 252"/>
                  <a:gd name="T83" fmla="*/ 48 h 210"/>
                  <a:gd name="T84" fmla="*/ 0 w 252"/>
                  <a:gd name="T85" fmla="*/ 54 h 210"/>
                  <a:gd name="T86" fmla="*/ 7 w 252"/>
                  <a:gd name="T87" fmla="*/ 112 h 210"/>
                  <a:gd name="T88" fmla="*/ 14 w 252"/>
                  <a:gd name="T89" fmla="*/ 11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2" h="210">
                    <a:moveTo>
                      <a:pt x="14" y="117"/>
                    </a:moveTo>
                    <a:cubicBezTo>
                      <a:pt x="17" y="116"/>
                      <a:pt x="19" y="114"/>
                      <a:pt x="19" y="110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50" y="96"/>
                      <a:pt x="52" y="96"/>
                      <a:pt x="54" y="96"/>
                    </a:cubicBezTo>
                    <a:cubicBezTo>
                      <a:pt x="55" y="96"/>
                      <a:pt x="57" y="94"/>
                      <a:pt x="58" y="93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103" y="82"/>
                      <a:pt x="103" y="82"/>
                      <a:pt x="103" y="82"/>
                    </a:cubicBezTo>
                    <a:cubicBezTo>
                      <a:pt x="103" y="84"/>
                      <a:pt x="105" y="86"/>
                      <a:pt x="107" y="87"/>
                    </a:cubicBezTo>
                    <a:cubicBezTo>
                      <a:pt x="109" y="87"/>
                      <a:pt x="111" y="87"/>
                      <a:pt x="112" y="86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2" y="107"/>
                      <a:pt x="153" y="109"/>
                      <a:pt x="154" y="111"/>
                    </a:cubicBezTo>
                    <a:cubicBezTo>
                      <a:pt x="156" y="112"/>
                      <a:pt x="158" y="113"/>
                      <a:pt x="159" y="113"/>
                    </a:cubicBezTo>
                    <a:cubicBezTo>
                      <a:pt x="228" y="104"/>
                      <a:pt x="228" y="104"/>
                      <a:pt x="228" y="104"/>
                    </a:cubicBezTo>
                    <a:cubicBezTo>
                      <a:pt x="176" y="153"/>
                      <a:pt x="176" y="153"/>
                      <a:pt x="176" y="153"/>
                    </a:cubicBezTo>
                    <a:cubicBezTo>
                      <a:pt x="175" y="154"/>
                      <a:pt x="174" y="157"/>
                      <a:pt x="175" y="159"/>
                    </a:cubicBezTo>
                    <a:cubicBezTo>
                      <a:pt x="175" y="160"/>
                      <a:pt x="176" y="162"/>
                      <a:pt x="178" y="163"/>
                    </a:cubicBezTo>
                    <a:cubicBezTo>
                      <a:pt x="228" y="183"/>
                      <a:pt x="228" y="183"/>
                      <a:pt x="228" y="183"/>
                    </a:cubicBezTo>
                    <a:cubicBezTo>
                      <a:pt x="184" y="199"/>
                      <a:pt x="184" y="199"/>
                      <a:pt x="184" y="199"/>
                    </a:cubicBezTo>
                    <a:cubicBezTo>
                      <a:pt x="181" y="200"/>
                      <a:pt x="180" y="203"/>
                      <a:pt x="181" y="206"/>
                    </a:cubicBezTo>
                    <a:cubicBezTo>
                      <a:pt x="182" y="209"/>
                      <a:pt x="184" y="210"/>
                      <a:pt x="186" y="210"/>
                    </a:cubicBezTo>
                    <a:cubicBezTo>
                      <a:pt x="187" y="210"/>
                      <a:pt x="188" y="210"/>
                      <a:pt x="188" y="210"/>
                    </a:cubicBezTo>
                    <a:cubicBezTo>
                      <a:pt x="188" y="210"/>
                      <a:pt x="188" y="210"/>
                      <a:pt x="188" y="210"/>
                    </a:cubicBezTo>
                    <a:cubicBezTo>
                      <a:pt x="247" y="190"/>
                      <a:pt x="247" y="190"/>
                      <a:pt x="247" y="190"/>
                    </a:cubicBezTo>
                    <a:cubicBezTo>
                      <a:pt x="250" y="189"/>
                      <a:pt x="251" y="187"/>
                      <a:pt x="251" y="184"/>
                    </a:cubicBezTo>
                    <a:cubicBezTo>
                      <a:pt x="251" y="182"/>
                      <a:pt x="250" y="179"/>
                      <a:pt x="248" y="178"/>
                    </a:cubicBezTo>
                    <a:cubicBezTo>
                      <a:pt x="191" y="155"/>
                      <a:pt x="191" y="155"/>
                      <a:pt x="191" y="155"/>
                    </a:cubicBezTo>
                    <a:cubicBezTo>
                      <a:pt x="249" y="100"/>
                      <a:pt x="249" y="100"/>
                      <a:pt x="249" y="100"/>
                    </a:cubicBezTo>
                    <a:cubicBezTo>
                      <a:pt x="251" y="98"/>
                      <a:pt x="252" y="95"/>
                      <a:pt x="251" y="93"/>
                    </a:cubicBezTo>
                    <a:cubicBezTo>
                      <a:pt x="250" y="91"/>
                      <a:pt x="247" y="89"/>
                      <a:pt x="244" y="90"/>
                    </a:cubicBezTo>
                    <a:cubicBezTo>
                      <a:pt x="166" y="100"/>
                      <a:pt x="166" y="100"/>
                      <a:pt x="166" y="100"/>
                    </a:cubicBezTo>
                    <a:cubicBezTo>
                      <a:pt x="182" y="31"/>
                      <a:pt x="182" y="31"/>
                      <a:pt x="182" y="31"/>
                    </a:cubicBezTo>
                    <a:cubicBezTo>
                      <a:pt x="183" y="28"/>
                      <a:pt x="182" y="26"/>
                      <a:pt x="180" y="25"/>
                    </a:cubicBezTo>
                    <a:cubicBezTo>
                      <a:pt x="178" y="23"/>
                      <a:pt x="175" y="23"/>
                      <a:pt x="173" y="25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7" y="2"/>
                      <a:pt x="95" y="0"/>
                      <a:pt x="92" y="0"/>
                    </a:cubicBezTo>
                    <a:cubicBezTo>
                      <a:pt x="90" y="0"/>
                      <a:pt x="87" y="1"/>
                      <a:pt x="86" y="3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6" y="46"/>
                      <a:pt x="4" y="48"/>
                    </a:cubicBezTo>
                    <a:cubicBezTo>
                      <a:pt x="1" y="49"/>
                      <a:pt x="0" y="51"/>
                      <a:pt x="0" y="54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5"/>
                      <a:pt x="10" y="117"/>
                      <a:pt x="14" y="1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1142" tIns="35571" rIns="71142" bIns="35571" numCol="1" anchor="t" anchorCtr="0" compatLnSpc="1"/>
              <a:lstStyle/>
              <a:p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8" name="Shape 547"/>
            <p:cNvSpPr/>
            <p:nvPr/>
          </p:nvSpPr>
          <p:spPr>
            <a:xfrm>
              <a:off x="15741" y="3623"/>
              <a:ext cx="973" cy="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5"/>
                  </a:moveTo>
                  <a:cubicBezTo>
                    <a:pt x="21600" y="20227"/>
                    <a:pt x="20228" y="21600"/>
                    <a:pt x="18535" y="21600"/>
                  </a:cubicBezTo>
                  <a:lnTo>
                    <a:pt x="3065" y="21600"/>
                  </a:lnTo>
                  <a:cubicBezTo>
                    <a:pt x="1372" y="21600"/>
                    <a:pt x="0" y="20227"/>
                    <a:pt x="0" y="18535"/>
                  </a:cubicBezTo>
                  <a:lnTo>
                    <a:pt x="0" y="3065"/>
                  </a:lnTo>
                  <a:cubicBezTo>
                    <a:pt x="0" y="1372"/>
                    <a:pt x="1372" y="0"/>
                    <a:pt x="3065" y="0"/>
                  </a:cubicBezTo>
                  <a:lnTo>
                    <a:pt x="18535" y="0"/>
                  </a:lnTo>
                  <a:cubicBezTo>
                    <a:pt x="20228" y="0"/>
                    <a:pt x="21600" y="1372"/>
                    <a:pt x="21600" y="3065"/>
                  </a:cubicBezTo>
                  <a:cubicBezTo>
                    <a:pt x="21600" y="3065"/>
                    <a:pt x="21600" y="18535"/>
                    <a:pt x="21600" y="18535"/>
                  </a:cubicBezTo>
                  <a:close/>
                </a:path>
              </a:pathLst>
            </a:custGeom>
            <a:solidFill>
              <a:srgbClr val="CB0B0B"/>
            </a:solidFill>
            <a:ln w="12700" cap="flat">
              <a:noFill/>
              <a:miter lim="400000"/>
            </a:ln>
            <a:effectLst/>
          </p:spPr>
          <p:txBody>
            <a:bodyPr lIns="25071" tIns="25071" rIns="25071" bIns="25071" anchor="ctr"/>
            <a:lstStyle/>
            <a:p>
              <a:pPr defTabSz="247650" fontAlgn="auto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502020104020203"/>
                  <a:ea typeface="Gill Sans" panose="020B0502020104020203"/>
                  <a:cs typeface="Gill Sans" panose="020B0502020104020203"/>
                  <a:sym typeface="Gill Sans" panose="020B0502020104020203"/>
                </a:defRPr>
              </a:pPr>
              <a:endParaRPr sz="2800" noProof="1"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panose="020B0502020104020203"/>
                <a:sym typeface="Arial" panose="020B0604020202020204" pitchFamily="34" charset="0"/>
              </a:endParaRPr>
            </a:p>
          </p:txBody>
        </p:sp>
        <p:sp>
          <p:nvSpPr>
            <p:cNvPr id="159" name="流程图: 摘录 158"/>
            <p:cNvSpPr/>
            <p:nvPr>
              <p:custDataLst>
                <p:tags r:id="rId35"/>
              </p:custDataLst>
            </p:nvPr>
          </p:nvSpPr>
          <p:spPr>
            <a:xfrm rot="11280000">
              <a:off x="15899" y="4480"/>
              <a:ext cx="359" cy="325"/>
            </a:xfrm>
            <a:prstGeom prst="flowChartExtract">
              <a:avLst/>
            </a:prstGeom>
            <a:noFill/>
            <a:ln>
              <a:solidFill>
                <a:srgbClr val="CB0B0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1" name="图片 160" descr="3636058"/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2562" y="3804"/>
              <a:ext cx="608" cy="608"/>
            </a:xfrm>
            <a:prstGeom prst="rect">
              <a:avLst/>
            </a:prstGeom>
          </p:spPr>
        </p:pic>
      </p:grpSp>
      <p:pic>
        <p:nvPicPr>
          <p:cNvPr id="230" name="图片 22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16" y="1028190"/>
            <a:ext cx="289185" cy="289185"/>
          </a:xfrm>
          <a:prstGeom prst="rect">
            <a:avLst/>
          </a:prstGeom>
        </p:spPr>
      </p:pic>
      <p:pic>
        <p:nvPicPr>
          <p:cNvPr id="231" name="图片 230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904" y="1851321"/>
            <a:ext cx="342658" cy="342658"/>
          </a:xfrm>
          <a:prstGeom prst="rect">
            <a:avLst/>
          </a:prstGeom>
        </p:spPr>
      </p:pic>
      <p:pic>
        <p:nvPicPr>
          <p:cNvPr id="232" name="图片 23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070" y="2817405"/>
            <a:ext cx="436222" cy="281433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527800" y="619125"/>
            <a:ext cx="485775" cy="128905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2664460" y="1528445"/>
            <a:ext cx="485775" cy="128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0799,&quot;width&quot;:19189}"/>
</p:tagLst>
</file>

<file path=ppt/tags/tag10.xml><?xml version="1.0" encoding="utf-8"?>
<p:tagLst xmlns:p="http://schemas.openxmlformats.org/presentationml/2006/main">
  <p:tag name="KSO_WM_TEMPLATE_CATEGORY" val="diagram"/>
  <p:tag name="KSO_WM_TEMPLATE_INDEX" val="20171004"/>
  <p:tag name="KSO_WM_UNIT_TYPE" val="n_h_i"/>
  <p:tag name="KSO_WM_UNIT_INDEX" val="1_2_14"/>
  <p:tag name="KSO_WM_UNIT_ID" val="diagram20171004_4*n_h_i*1_2_14"/>
  <p:tag name="KSO_WM_UNIT_LAYERLEVEL" val="1_1_1"/>
  <p:tag name="KSO_WM_BEAUTIFY_FLAG" val="#wm#"/>
  <p:tag name="KSO_WM_TAG_VERSION" val="1.0"/>
  <p:tag name="KSO_WM_DIAGRAM_GROUP_CODE" val="n1-1"/>
  <p:tag name="KSO_WM_UNIT_LINE_FORE_SCHEMECOLOR_INDEX" val="6"/>
  <p:tag name="KSO_WM_UNIT_LINE_FILL_TYPE" val="2"/>
</p:tagLst>
</file>

<file path=ppt/tags/tag10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20171004"/>
  <p:tag name="KSO_WM_UNIT_TYPE" val="n_h_i"/>
  <p:tag name="KSO_WM_UNIT_INDEX" val="1_2_7"/>
  <p:tag name="KSO_WM_UNIT_ID" val="diagram20171004_4*n_h_i*1_2_7"/>
  <p:tag name="KSO_WM_UNIT_LAYERLEVEL" val="1_1_1"/>
  <p:tag name="KSO_WM_BEAUTIFY_FLAG" val="#wm#"/>
  <p:tag name="KSO_WM_TAG_VERSION" val="1.0"/>
  <p:tag name="KSO_WM_DIAGRAM_GROUP_CODE" val="n1-1"/>
  <p:tag name="KSO_WM_UNIT_LINE_FORE_SCHEMECOLOR_INDEX" val="6"/>
  <p:tag name="KSO_WM_UNIT_LINE_FILL_TYPE" val="2"/>
</p:tagLst>
</file>

<file path=ppt/tags/tag11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TEMPLATE_CATEGORY" val="diagram"/>
  <p:tag name="KSO_WM_TEMPLATE_INDEX" val="20171004"/>
  <p:tag name="KSO_WM_UNIT_TYPE" val="n_h_a"/>
  <p:tag name="KSO_WM_UNIT_INDEX" val="1_2_1"/>
  <p:tag name="KSO_WM_UNIT_ID" val="diagram20171004_4*n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TEMPLATE_CATEGORY" val="diagram"/>
  <p:tag name="KSO_WM_TEMPLATE_INDEX" val="20171004"/>
  <p:tag name="KSO_WM_UNIT_TYPE" val="n_h_a"/>
  <p:tag name="KSO_WM_UNIT_INDEX" val="1_2_1"/>
  <p:tag name="KSO_WM_UNIT_ID" val="diagram20171004_4*n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TEMPLATE_CATEGORY" val="diagram"/>
  <p:tag name="KSO_WM_TEMPLATE_INDEX" val="20171004"/>
  <p:tag name="KSO_WM_UNIT_TYPE" val="n_h_a"/>
  <p:tag name="KSO_WM_UNIT_INDEX" val="1_2_1"/>
  <p:tag name="KSO_WM_UNIT_ID" val="diagram20171004_4*n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TEMPLATE_CATEGORY" val="diagram"/>
  <p:tag name="KSO_WM_TEMPLATE_INDEX" val="20171004"/>
  <p:tag name="KSO_WM_UNIT_TYPE" val="n_h_a"/>
  <p:tag name="KSO_WM_UNIT_INDEX" val="1_2_1"/>
  <p:tag name="KSO_WM_UNIT_ID" val="diagram20171004_4*n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TEMPLATE_CATEGORY" val="diagram"/>
  <p:tag name="KSO_WM_TEMPLATE_INDEX" val="20171004"/>
  <p:tag name="KSO_WM_UNIT_TYPE" val="n_h_a"/>
  <p:tag name="KSO_WM_UNIT_INDEX" val="1_2_3"/>
  <p:tag name="KSO_WM_UNIT_ID" val="diagram20171004_4*n_h_a*1_2_3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TEMPLATE_CATEGORY" val="diagram"/>
  <p:tag name="KSO_WM_TEMPLATE_INDEX" val="20171004"/>
  <p:tag name="KSO_WM_UNIT_TYPE" val="n_h_a"/>
  <p:tag name="KSO_WM_UNIT_INDEX" val="1_2_2"/>
  <p:tag name="KSO_WM_UNIT_ID" val="diagram20171004_4*n_h_a*1_2_2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FULL_TEXT_BEAUTIFY_COPY_ID" val="5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20171004"/>
  <p:tag name="KSO_WM_UNIT_TYPE" val="n_h_i"/>
  <p:tag name="KSO_WM_UNIT_INDEX" val="1_2_8"/>
  <p:tag name="KSO_WM_UNIT_ID" val="diagram20171004_4*n_h_i*1_2_8"/>
  <p:tag name="KSO_WM_UNIT_LAYERLEVEL" val="1_1_1"/>
  <p:tag name="KSO_WM_BEAUTIFY_FLAG" val="#wm#"/>
  <p:tag name="KSO_WM_TAG_VERSION" val="1.0"/>
  <p:tag name="KSO_WM_DIAGRAM_GROUP_CODE" val="n1-1"/>
  <p:tag name="KSO_WM_UNIT_LINE_FORE_SCHEMECOLOR_INDEX" val="6"/>
  <p:tag name="KSO_WM_UNIT_LINE_FILL_TYPE" val="2"/>
</p:tagLst>
</file>

<file path=ppt/tags/tag120.xml><?xml version="1.0" encoding="utf-8"?>
<p:tagLst xmlns:p="http://schemas.openxmlformats.org/presentationml/2006/main">
  <p:tag name="KSO_WM_FULL_TEXT_BEAUTIFY_COPY_ID" val="4"/>
  <p:tag name="KSO_WM_UNIT_TEXT_FILL_FORE_SCHEMECOLOR_INDEX_BRIGHTNESS" val="0"/>
  <p:tag name="KSO_WM_UNIT_TEXT_FILL_FORE_SCHEMECOLOR_INDEX" val="14"/>
  <p:tag name="KSO_WM_UNIT_TEXT_FILL_TYPE" val="1"/>
</p:tagLst>
</file>

<file path=ppt/tags/tag121.xml><?xml version="1.0" encoding="utf-8"?>
<p:tagLst xmlns:p="http://schemas.openxmlformats.org/presentationml/2006/main">
  <p:tag name="KSO_WM_FULL_TEXT_BEAUTIFY_COPY_ID" val="13"/>
  <p:tag name="KSO_WM_UNIT_TEXT_FILL_FORE_SCHEMECOLOR_INDEX_BRIGHTNESS" val="0"/>
  <p:tag name="KSO_WM_UNIT_TEXT_FILL_FORE_SCHEMECOLOR_INDEX" val="14"/>
  <p:tag name="KSO_WM_UNIT_TEXT_FILL_TYPE" val="1"/>
</p:tagLst>
</file>

<file path=ppt/tags/tag122.xml><?xml version="1.0" encoding="utf-8"?>
<p:tagLst xmlns:p="http://schemas.openxmlformats.org/presentationml/2006/main">
  <p:tag name="KSO_WM_FULL_TEXT_BEAUTIFY_COPY_ID" val="6"/>
  <p:tag name="KSO_WM_UNIT_TEXT_FILL_FORE_SCHEMECOLOR_INDEX_BRIGHTNESS" val="0"/>
  <p:tag name="KSO_WM_UNIT_TEXT_FILL_FORE_SCHEMECOLOR_INDEX" val="14"/>
  <p:tag name="KSO_WM_UNIT_TEXT_FILL_TYPE" val="1"/>
</p:tagLst>
</file>

<file path=ppt/tags/tag123.xml><?xml version="1.0" encoding="utf-8"?>
<p:tagLst xmlns:p="http://schemas.openxmlformats.org/presentationml/2006/main">
  <p:tag name="KSO_WM_FULL_TEXT_BEAUTIFY_COPY_ID" val="6"/>
  <p:tag name="KSO_WM_UNIT_TEXT_FILL_FORE_SCHEMECOLOR_INDEX_BRIGHTNESS" val="0"/>
  <p:tag name="KSO_WM_UNIT_TEXT_FILL_FORE_SCHEMECOLOR_INDEX" val="14"/>
  <p:tag name="KSO_WM_UNIT_TEXT_FILL_TYPE" val="1"/>
</p:tagLst>
</file>

<file path=ppt/tags/tag124.xml><?xml version="1.0" encoding="utf-8"?>
<p:tagLst xmlns:p="http://schemas.openxmlformats.org/presentationml/2006/main">
  <p:tag name="KSO_WM_FULL_TEXT_BEAUTIFY_COPY_ID" val="4"/>
  <p:tag name="KSO_WM_UNIT_TEXT_FILL_FORE_SCHEMECOLOR_INDEX_BRIGHTNESS" val="0"/>
  <p:tag name="KSO_WM_UNIT_TEXT_FILL_FORE_SCHEMECOLOR_INDEX" val="14"/>
  <p:tag name="KSO_WM_UNIT_TEXT_FILL_TYPE" val="1"/>
</p:tagLst>
</file>

<file path=ppt/tags/tag125.xml><?xml version="1.0" encoding="utf-8"?>
<p:tagLst xmlns:p="http://schemas.openxmlformats.org/presentationml/2006/main">
  <p:tag name="KSO_WM_FULL_TEXT_BEAUTIFY_COPY_ID" val="6"/>
</p:tagLst>
</file>

<file path=ppt/tags/tag126.xml><?xml version="1.0" encoding="utf-8"?>
<p:tagLst xmlns:p="http://schemas.openxmlformats.org/presentationml/2006/main">
  <p:tag name="COMMONDATA" val="eyJoZGlkIjoiYjAxZjE0NTRiYjRiMzkyMzc1MzFiNzY2NDNiNjVmNTkifQ=="/>
  <p:tag name="commondata" val="eyJoZGlkIjoiMTA3MTY1ZWQ1ZWRhZDcyOWQ1YjE5Y2Y4YWQ1NjI5MjYifQ=="/>
</p:tagLst>
</file>

<file path=ppt/tags/tag13.xml><?xml version="1.0" encoding="utf-8"?>
<p:tagLst xmlns:p="http://schemas.openxmlformats.org/presentationml/2006/main">
  <p:tag name="KSO_WM_TEMPLATE_CATEGORY" val="diagram"/>
  <p:tag name="KSO_WM_TEMPLATE_INDEX" val="20171004"/>
  <p:tag name="KSO_WM_UNIT_TYPE" val="n_h_i"/>
  <p:tag name="KSO_WM_UNIT_INDEX" val="1_2_9"/>
  <p:tag name="KSO_WM_UNIT_ID" val="diagram20171004_4*n_h_i*1_2_9"/>
  <p:tag name="KSO_WM_UNIT_LAYERLEVEL" val="1_1_1"/>
  <p:tag name="KSO_WM_BEAUTIFY_FLAG" val="#wm#"/>
  <p:tag name="KSO_WM_TAG_VERSION" val="1.0"/>
  <p:tag name="KSO_WM_DIAGRAM_GROUP_CODE" val="n1-1"/>
  <p:tag name="KSO_WM_UNIT_LINE_FORE_SCHEMECOLOR_INDEX" val="6"/>
  <p:tag name="KSO_WM_UNIT_LINE_FILL_TYPE" val="2"/>
</p:tagLst>
</file>

<file path=ppt/tags/tag14.xml><?xml version="1.0" encoding="utf-8"?>
<p:tagLst xmlns:p="http://schemas.openxmlformats.org/presentationml/2006/main">
  <p:tag name="KSO_WM_TEMPLATE_CATEGORY" val="diagram"/>
  <p:tag name="KSO_WM_TEMPLATE_INDEX" val="20171004"/>
  <p:tag name="KSO_WM_UNIT_TYPE" val="n_h_a"/>
  <p:tag name="KSO_WM_UNIT_INDEX" val="1_2_1"/>
  <p:tag name="KSO_WM_UNIT_ID" val="diagram20171004_4*n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20171004"/>
  <p:tag name="KSO_WM_UNIT_TYPE" val="n_h_i"/>
  <p:tag name="KSO_WM_UNIT_INDEX" val="1_2_10"/>
  <p:tag name="KSO_WM_UNIT_ID" val="diagram20171004_4*n_h_i*1_2_10"/>
  <p:tag name="KSO_WM_UNIT_LAYERLEVEL" val="1_1_1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20171004"/>
  <p:tag name="KSO_WM_UNIT_TYPE" val="n_h_i"/>
  <p:tag name="KSO_WM_UNIT_INDEX" val="1_2_10"/>
  <p:tag name="KSO_WM_UNIT_ID" val="diagram20171004_4*n_h_i*1_2_10"/>
  <p:tag name="KSO_WM_UNIT_LAYERLEVEL" val="1_1_1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TEMPLATE_CATEGORY" val="diagram"/>
  <p:tag name="KSO_WM_TEMPLATE_INDEX" val="20171004"/>
  <p:tag name="KSO_WM_UNIT_TYPE" val="n_h_i"/>
  <p:tag name="KSO_WM_UNIT_INDEX" val="1_2_10"/>
  <p:tag name="KSO_WM_UNIT_ID" val="diagram20171004_4*n_h_i*1_2_10"/>
  <p:tag name="KSO_WM_UNIT_LAYERLEVEL" val="1_1_1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19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977_13*f*1"/>
  <p:tag name="KSO_WM_TEMPLATE_CATEGORY" val="custom"/>
  <p:tag name="KSO_WM_TEMPLATE_INDEX" val="20204977"/>
  <p:tag name="KSO_WM_UNIT_LAYERLEVEL" val="1"/>
  <p:tag name="KSO_WM_TAG_VERSION" val="1.0"/>
  <p:tag name="KSO_WM_BEAUTIFY_FLAG" val="#wm#"/>
  <p:tag name="KSO_WM_UNIT_NOCLEAR" val="0"/>
  <p:tag name="KSO_WM_UNIT_VALUE" val="152"/>
  <p:tag name="KSO_WM_UNIT_TYPE" val="f"/>
  <p:tag name="KSO_WM_UNIT_INDEX" val="1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……"/>
  <p:tag name="KSO_WM_UNIT_SUBTYPE" val="a"/>
</p:tagLst>
</file>

<file path=ppt/tags/tag20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21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22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23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2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4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71004"/>
  <p:tag name="KSO_WM_UNIT_TYPE" val="n_h_i"/>
  <p:tag name="KSO_WM_UNIT_INDEX" val="1_1_1"/>
  <p:tag name="KSO_WM_UNIT_ID" val="diagram20171004_4*n_h_i*1_1_1"/>
  <p:tag name="KSO_WM_UNIT_LAYERLEVEL" val="1_1_1"/>
  <p:tag name="KSO_WM_BEAUTIFY_FLAG" val="#wm#"/>
  <p:tag name="KSO_WM_TAG_VERSION" val="1.0"/>
  <p:tag name="KSO_WM_DIAGRAM_GROUP_CODE" val="n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FULL_TEXT_BEAUTIFY_COPY_ID" val="10"/>
</p:tagLst>
</file>

<file path=ppt/tags/tag57.xml><?xml version="1.0" encoding="utf-8"?>
<p:tagLst xmlns:p="http://schemas.openxmlformats.org/presentationml/2006/main">
  <p:tag name="KSO_WM_FULL_TEXT_BEAUTIFY_COPY_ID" val="52234"/>
</p:tagLst>
</file>

<file path=ppt/tags/tag58.xml><?xml version="1.0" encoding="utf-8"?>
<p:tagLst xmlns:p="http://schemas.openxmlformats.org/presentationml/2006/main">
  <p:tag name="KSO_WM_FULL_TEXT_BEAUTIFY_COPY_ID" val="52241"/>
</p:tagLst>
</file>

<file path=ppt/tags/tag59.xml><?xml version="1.0" encoding="utf-8"?>
<p:tagLst xmlns:p="http://schemas.openxmlformats.org/presentationml/2006/main">
  <p:tag name="KSO_WM_FULL_TEXT_BEAUTIFY_COPY_ID" val="52242"/>
</p:tagLst>
</file>

<file path=ppt/tags/tag6.xml><?xml version="1.0" encoding="utf-8"?>
<p:tagLst xmlns:p="http://schemas.openxmlformats.org/presentationml/2006/main">
  <p:tag name="KSO_WM_TEMPLATE_CATEGORY" val="diagram"/>
  <p:tag name="KSO_WM_TEMPLATE_INDEX" val="20171004"/>
  <p:tag name="KSO_WM_UNIT_TYPE" val="n_h_i"/>
  <p:tag name="KSO_WM_UNIT_INDEX" val="1_2_10"/>
  <p:tag name="KSO_WM_UNIT_ID" val="diagram20171004_4*n_h_i*1_2_10"/>
  <p:tag name="KSO_WM_UNIT_LAYERLEVEL" val="1_1_1"/>
  <p:tag name="KSO_WM_BEAUTIFY_FLAG" val="#wm#"/>
  <p:tag name="KSO_WM_TAG_VERSION" val="1.0"/>
  <p:tag name="KSO_WM_DIAGRAM_GROUP_CODE" val="n1-1"/>
  <p:tag name="KSO_WM_UNIT_LINE_FORE_SCHEMECOLOR_INDEX" val="6"/>
  <p:tag name="KSO_WM_UNIT_LINE_FILL_TYPE" val="2"/>
  <p:tag name="KSO_WM_UNIT_TEXT_FILL_FORE_SCHEMECOLOR_INDEX" val="14"/>
  <p:tag name="KSO_WM_UNIT_TEXT_FILL_TYPE" val="1"/>
</p:tagLst>
</file>

<file path=ppt/tags/tag60.xml><?xml version="1.0" encoding="utf-8"?>
<p:tagLst xmlns:p="http://schemas.openxmlformats.org/presentationml/2006/main">
  <p:tag name="KSO_WM_FULL_TEXT_BEAUTIFY_COPY_ID" val="52243"/>
</p:tagLst>
</file>

<file path=ppt/tags/tag61.xml><?xml version="1.0" encoding="utf-8"?>
<p:tagLst xmlns:p="http://schemas.openxmlformats.org/presentationml/2006/main">
  <p:tag name="KSO_WM_FULL_TEXT_BEAUTIFY_COPY_ID" val="52244"/>
</p:tagLst>
</file>

<file path=ppt/tags/tag62.xml><?xml version="1.0" encoding="utf-8"?>
<p:tagLst xmlns:p="http://schemas.openxmlformats.org/presentationml/2006/main">
  <p:tag name="KSO_WM_FULL_TEXT_BEAUTIFY_COPY_ID" val="34"/>
</p:tagLst>
</file>

<file path=ppt/tags/tag63.xml><?xml version="1.0" encoding="utf-8"?>
<p:tagLst xmlns:p="http://schemas.openxmlformats.org/presentationml/2006/main">
  <p:tag name="KSO_WM_FULL_TEXT_BEAUTIFY_COPY_ID" val="52246"/>
</p:tagLst>
</file>

<file path=ppt/tags/tag64.xml><?xml version="1.0" encoding="utf-8"?>
<p:tagLst xmlns:p="http://schemas.openxmlformats.org/presentationml/2006/main">
  <p:tag name="KSO_WM_FULL_TEXT_BEAUTIFY_COPY_ID" val="40"/>
</p:tagLst>
</file>

<file path=ppt/tags/tag65.xml><?xml version="1.0" encoding="utf-8"?>
<p:tagLst xmlns:p="http://schemas.openxmlformats.org/presentationml/2006/main">
  <p:tag name="KSO_WM_FULL_TEXT_BEAUTIFY_COPY_ID" val="9"/>
</p:tagLst>
</file>

<file path=ppt/tags/tag66.xml><?xml version="1.0" encoding="utf-8"?>
<p:tagLst xmlns:p="http://schemas.openxmlformats.org/presentationml/2006/main">
  <p:tag name="KSO_WM_FULL_TEXT_BEAUTIFY_COPY_ID" val="58"/>
</p:tagLst>
</file>

<file path=ppt/tags/tag67.xml><?xml version="1.0" encoding="utf-8"?>
<p:tagLst xmlns:p="http://schemas.openxmlformats.org/presentationml/2006/main">
  <p:tag name="KSO_WM_FULL_TEXT_BEAUTIFY_COPY_ID" val="86"/>
</p:tagLst>
</file>

<file path=ppt/tags/tag68.xml><?xml version="1.0" encoding="utf-8"?>
<p:tagLst xmlns:p="http://schemas.openxmlformats.org/presentationml/2006/main">
  <p:tag name="KSO_WM_FULL_TEXT_BEAUTIFY_COPY_ID" val="11"/>
</p:tagLst>
</file>

<file path=ppt/tags/tag69.xml><?xml version="1.0" encoding="utf-8"?>
<p:tagLst xmlns:p="http://schemas.openxmlformats.org/presentationml/2006/main">
  <p:tag name="KSO_WM_FULL_TEXT_BEAUTIFY_COPY_ID" val="14"/>
</p:tagLst>
</file>

<file path=ppt/tags/tag7.xml><?xml version="1.0" encoding="utf-8"?>
<p:tagLst xmlns:p="http://schemas.openxmlformats.org/presentationml/2006/main">
  <p:tag name="KSO_WM_TEMPLATE_CATEGORY" val="diagram"/>
  <p:tag name="KSO_WM_TEMPLATE_INDEX" val="20171004"/>
  <p:tag name="KSO_WM_UNIT_TYPE" val="n_h_a"/>
  <p:tag name="KSO_WM_UNIT_INDEX" val="1_2_3"/>
  <p:tag name="KSO_WM_UNIT_ID" val="diagram20171004_4*n_h_a*1_2_3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FULL_TEXT_BEAUTIFY_COPY_ID" val="15"/>
</p:tagLst>
</file>

<file path=ppt/tags/tag71.xml><?xml version="1.0" encoding="utf-8"?>
<p:tagLst xmlns:p="http://schemas.openxmlformats.org/presentationml/2006/main">
  <p:tag name="KSO_WM_FULL_TEXT_BEAUTIFY_COPY_ID" val="16"/>
</p:tagLst>
</file>

<file path=ppt/tags/tag72.xml><?xml version="1.0" encoding="utf-8"?>
<p:tagLst xmlns:p="http://schemas.openxmlformats.org/presentationml/2006/main">
  <p:tag name="KSO_WM_FULL_TEXT_BEAUTIFY_COPY_ID" val="11"/>
</p:tagLst>
</file>

<file path=ppt/tags/tag73.xml><?xml version="1.0" encoding="utf-8"?>
<p:tagLst xmlns:p="http://schemas.openxmlformats.org/presentationml/2006/main">
  <p:tag name="KSO_WM_FULL_TEXT_BEAUTIFY_COPY_ID" val="52234"/>
</p:tagLst>
</file>

<file path=ppt/tags/tag74.xml><?xml version="1.0" encoding="utf-8"?>
<p:tagLst xmlns:p="http://schemas.openxmlformats.org/presentationml/2006/main">
  <p:tag name="KSO_WM_FULL_TEXT_BEAUTIFY_COPY_ID" val="11"/>
</p:tagLst>
</file>

<file path=ppt/tags/tag75.xml><?xml version="1.0" encoding="utf-8"?>
<p:tagLst xmlns:p="http://schemas.openxmlformats.org/presentationml/2006/main">
  <p:tag name="KSO_WM_FULL_TEXT_BEAUTIFY_COPY_ID" val="19"/>
</p:tagLst>
</file>

<file path=ppt/tags/tag76.xml><?xml version="1.0" encoding="utf-8"?>
<p:tagLst xmlns:p="http://schemas.openxmlformats.org/presentationml/2006/main">
  <p:tag name="KSO_WM_FULL_TEXT_BEAUTIFY_COPY_ID" val="11"/>
</p:tagLst>
</file>

<file path=ppt/tags/tag77.xml><?xml version="1.0" encoding="utf-8"?>
<p:tagLst xmlns:p="http://schemas.openxmlformats.org/presentationml/2006/main">
  <p:tag name="KSO_WM_FULL_TEXT_BEAUTIFY_COPY_ID" val="17"/>
</p:tagLst>
</file>

<file path=ppt/tags/tag78.xml><?xml version="1.0" encoding="utf-8"?>
<p:tagLst xmlns:p="http://schemas.openxmlformats.org/presentationml/2006/main">
  <p:tag name="KSO_WM_FULL_TEXT_BEAUTIFY_COPY_ID" val="11"/>
</p:tagLst>
</file>

<file path=ppt/tags/tag79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20171004"/>
  <p:tag name="KSO_WM_UNIT_TYPE" val="n_h_a"/>
  <p:tag name="KSO_WM_UNIT_INDEX" val="1_2_2"/>
  <p:tag name="KSO_WM_UNIT_ID" val="diagram20171004_4*n_h_a*1_2_2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81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82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83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84.xml><?xml version="1.0" encoding="utf-8"?>
<p:tagLst xmlns:p="http://schemas.openxmlformats.org/presentationml/2006/main">
  <p:tag name="KSO_WM_UNIT_FILL_FORE_SCHEMECOLOR_INDEX_BRIGHTNESS" val="-0.25"/>
  <p:tag name="KSO_WM_UNIT_FILL_FORE_SCHEMECOLOR_INDEX" val="14"/>
  <p:tag name="KSO_WM_UNIT_FILL_TYPE" val="1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20171004"/>
  <p:tag name="KSO_WM_UNIT_TYPE" val="n_h_a"/>
  <p:tag name="KSO_WM_UNIT_INDEX" val="1_2_5"/>
  <p:tag name="KSO_WM_UNIT_ID" val="diagram20171004_4*n_h_a*1_2_5"/>
  <p:tag name="KSO_WM_UNIT_LAYERLEVEL" val="1_1_1"/>
  <p:tag name="KSO_WM_UNIT_VALUE" val="11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n1-1"/>
  <p:tag name="KSO_WM_UNIT_PRESET_TEXT" val="LOREM IPSUM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警用蓝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</a:ln>
      </a:spPr>
      <a:bodyPr vert="horz" wrap="square" lIns="91440" tIns="45720" rIns="91440" bIns="45720" numCol="1" anchor="t" anchorCtr="0" compatLnSpc="1"/>
      <a:lstStyle>
        <a:defPPr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6_Blue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C0"/>
      </a:accent1>
      <a:accent2>
        <a:srgbClr val="00B0F0"/>
      </a:accent2>
      <a:accent3>
        <a:srgbClr val="008DC3"/>
      </a:accent3>
      <a:accent4>
        <a:srgbClr val="007EAE"/>
      </a:accent4>
      <a:accent5>
        <a:srgbClr val="23A1FF"/>
      </a:accent5>
      <a:accent6>
        <a:srgbClr val="2FA6FF"/>
      </a:accent6>
      <a:hlink>
        <a:srgbClr val="005390"/>
      </a:hlink>
      <a:folHlink>
        <a:srgbClr val="2DC7FF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</a:ln>
      </a:spPr>
      <a:bodyPr vert="horz" wrap="square" lIns="91440" tIns="45720" rIns="91440" bIns="45720" numCol="1" anchor="t" anchorCtr="0" compatLnSpc="1"/>
      <a:lstStyle>
        <a:defPPr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2059</Words>
  <Application>WPS 演示</Application>
  <PresentationFormat>自定义</PresentationFormat>
  <Paragraphs>430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FontAwesome</vt:lpstr>
      <vt:lpstr>Lantinghei SC Demibold</vt:lpstr>
      <vt:lpstr>Calibri</vt:lpstr>
      <vt:lpstr>Gill Sans</vt:lpstr>
      <vt:lpstr>Roboto Bold</vt:lpstr>
      <vt:lpstr>Roboto</vt:lpstr>
      <vt:lpstr>Wingdings</vt:lpstr>
      <vt:lpstr>Helvetica Light</vt:lpstr>
      <vt:lpstr>汉仪力量黑简</vt:lpstr>
      <vt:lpstr>黑体</vt:lpstr>
      <vt:lpstr>Arial Unicode MS</vt:lpstr>
      <vt:lpstr>等线</vt:lpstr>
      <vt:lpstr>Segoe Print</vt:lpstr>
      <vt:lpstr>Yu Gothic UI</vt:lpstr>
      <vt:lpstr>警用蓝</vt:lpstr>
      <vt:lpstr>2_Custom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Little Lee</dc:creator>
  <cp:lastModifiedBy>至善至美</cp:lastModifiedBy>
  <cp:revision>572</cp:revision>
  <dcterms:created xsi:type="dcterms:W3CDTF">2022-01-25T16:28:00Z</dcterms:created>
  <dcterms:modified xsi:type="dcterms:W3CDTF">2023-11-23T03:03:16Z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B40EC1C993294FE18BA5C5E53D8D3DF3</vt:lpwstr>
  </property>
</Properties>
</file>